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88" r:id="rId5"/>
    <p:sldId id="285" r:id="rId6"/>
    <p:sldId id="287" r:id="rId7"/>
    <p:sldId id="269" r:id="rId8"/>
    <p:sldId id="257" r:id="rId9"/>
    <p:sldId id="284" r:id="rId10"/>
    <p:sldId id="270" r:id="rId11"/>
    <p:sldId id="258" r:id="rId12"/>
    <p:sldId id="259" r:id="rId13"/>
    <p:sldId id="260" r:id="rId14"/>
    <p:sldId id="261" r:id="rId15"/>
    <p:sldId id="262" r:id="rId16"/>
    <p:sldId id="263" r:id="rId17"/>
    <p:sldId id="267" r:id="rId18"/>
    <p:sldId id="266" r:id="rId19"/>
    <p:sldId id="265" r:id="rId20"/>
    <p:sldId id="268" r:id="rId21"/>
    <p:sldId id="271"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4" autoAdjust="0"/>
    <p:restoredTop sz="94660"/>
  </p:normalViewPr>
  <p:slideViewPr>
    <p:cSldViewPr snapToGrid="0">
      <p:cViewPr varScale="1">
        <p:scale>
          <a:sx n="119" d="100"/>
          <a:sy n="119" d="100"/>
        </p:scale>
        <p:origin x="102"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C08CA-5C5D-4C61-87C7-D43BFC139132}" type="datetimeFigureOut">
              <a:rPr lang="en-GB" smtClean="0"/>
              <a:t>25/09/2025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3AE962-77E5-423A-91DF-13DE9B8FF1D9}" type="slidenum">
              <a:rPr lang="en-GB" smtClean="0"/>
              <a:t>‹#›</a:t>
            </a:fld>
            <a:endParaRPr lang="en-GB"/>
          </a:p>
        </p:txBody>
      </p:sp>
    </p:spTree>
    <p:extLst>
      <p:ext uri="{BB962C8B-B14F-4D97-AF65-F5344CB8AC3E}">
        <p14:creationId xmlns:p14="http://schemas.microsoft.com/office/powerpoint/2010/main" val="762130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40D73-10F0-7BB5-B0EA-80AAFD84F9D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E4AB2E0-6DA4-681B-72A2-6F2A79CCE7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B836D68-8192-B2AB-7B6A-AB3AD0084C47}"/>
              </a:ext>
            </a:extLst>
          </p:cNvPr>
          <p:cNvSpPr>
            <a:spLocks noGrp="1"/>
          </p:cNvSpPr>
          <p:nvPr>
            <p:ph type="dt" sz="half" idx="10"/>
          </p:nvPr>
        </p:nvSpPr>
        <p:spPr/>
        <p:txBody>
          <a:bodyPr/>
          <a:lstStyle/>
          <a:p>
            <a:fld id="{E405A59C-5BC2-4FAA-B743-74BBD9372583}" type="datetimeFigureOut">
              <a:rPr lang="en-GB" smtClean="0"/>
              <a:t>25/09/2025</a:t>
            </a:fld>
            <a:endParaRPr lang="en-GB"/>
          </a:p>
        </p:txBody>
      </p:sp>
      <p:sp>
        <p:nvSpPr>
          <p:cNvPr id="5" name="Footer Placeholder 4">
            <a:extLst>
              <a:ext uri="{FF2B5EF4-FFF2-40B4-BE49-F238E27FC236}">
                <a16:creationId xmlns:a16="http://schemas.microsoft.com/office/drawing/2014/main" id="{05E67080-2E9D-C56F-B53C-7D661D2888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7CC53F-8D6D-A65C-28C8-B99F55FEFFE3}"/>
              </a:ext>
            </a:extLst>
          </p:cNvPr>
          <p:cNvSpPr>
            <a:spLocks noGrp="1"/>
          </p:cNvSpPr>
          <p:nvPr>
            <p:ph type="sldNum" sz="quarter" idx="12"/>
          </p:nvPr>
        </p:nvSpPr>
        <p:spPr/>
        <p:txBody>
          <a:bodyPr/>
          <a:lstStyle/>
          <a:p>
            <a:fld id="{0DFD292F-D48C-4C1E-AADA-308110E5585D}" type="slidenum">
              <a:rPr lang="en-GB" smtClean="0"/>
              <a:t>‹#›</a:t>
            </a:fld>
            <a:endParaRPr lang="en-GB"/>
          </a:p>
        </p:txBody>
      </p:sp>
    </p:spTree>
    <p:extLst>
      <p:ext uri="{BB962C8B-B14F-4D97-AF65-F5344CB8AC3E}">
        <p14:creationId xmlns:p14="http://schemas.microsoft.com/office/powerpoint/2010/main" val="2885086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A6A2-286B-4FE2-FCB8-54BEFC0384E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5C0F378-1CA6-C9D2-B23C-63427F162AB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2E8301C-6341-38D6-7E29-46123F9D1583}"/>
              </a:ext>
            </a:extLst>
          </p:cNvPr>
          <p:cNvSpPr>
            <a:spLocks noGrp="1"/>
          </p:cNvSpPr>
          <p:nvPr>
            <p:ph type="dt" sz="half" idx="10"/>
          </p:nvPr>
        </p:nvSpPr>
        <p:spPr/>
        <p:txBody>
          <a:bodyPr/>
          <a:lstStyle/>
          <a:p>
            <a:fld id="{E405A59C-5BC2-4FAA-B743-74BBD9372583}" type="datetimeFigureOut">
              <a:rPr lang="en-GB" smtClean="0"/>
              <a:t>25/09/2025</a:t>
            </a:fld>
            <a:endParaRPr lang="en-GB"/>
          </a:p>
        </p:txBody>
      </p:sp>
      <p:sp>
        <p:nvSpPr>
          <p:cNvPr id="5" name="Footer Placeholder 4">
            <a:extLst>
              <a:ext uri="{FF2B5EF4-FFF2-40B4-BE49-F238E27FC236}">
                <a16:creationId xmlns:a16="http://schemas.microsoft.com/office/drawing/2014/main" id="{39069FF8-3765-19FC-A083-808D9D6F89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E1268E-1F62-FBE5-7552-A41966AF2393}"/>
              </a:ext>
            </a:extLst>
          </p:cNvPr>
          <p:cNvSpPr>
            <a:spLocks noGrp="1"/>
          </p:cNvSpPr>
          <p:nvPr>
            <p:ph type="sldNum" sz="quarter" idx="12"/>
          </p:nvPr>
        </p:nvSpPr>
        <p:spPr/>
        <p:txBody>
          <a:bodyPr/>
          <a:lstStyle/>
          <a:p>
            <a:fld id="{0DFD292F-D48C-4C1E-AADA-308110E5585D}" type="slidenum">
              <a:rPr lang="en-GB" smtClean="0"/>
              <a:t>‹#›</a:t>
            </a:fld>
            <a:endParaRPr lang="en-GB"/>
          </a:p>
        </p:txBody>
      </p:sp>
    </p:spTree>
    <p:extLst>
      <p:ext uri="{BB962C8B-B14F-4D97-AF65-F5344CB8AC3E}">
        <p14:creationId xmlns:p14="http://schemas.microsoft.com/office/powerpoint/2010/main" val="2424191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1825B2-5A58-88BA-F94D-EA82E849DE43}"/>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F3AA18A-D398-B76F-63C7-B80C4D218F3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58E80A2-5DA7-3EE7-3A96-DAB91AA19C7C}"/>
              </a:ext>
            </a:extLst>
          </p:cNvPr>
          <p:cNvSpPr>
            <a:spLocks noGrp="1"/>
          </p:cNvSpPr>
          <p:nvPr>
            <p:ph type="dt" sz="half" idx="10"/>
          </p:nvPr>
        </p:nvSpPr>
        <p:spPr/>
        <p:txBody>
          <a:bodyPr/>
          <a:lstStyle/>
          <a:p>
            <a:fld id="{E405A59C-5BC2-4FAA-B743-74BBD9372583}" type="datetimeFigureOut">
              <a:rPr lang="en-GB" smtClean="0"/>
              <a:t>25/09/2025</a:t>
            </a:fld>
            <a:endParaRPr lang="en-GB"/>
          </a:p>
        </p:txBody>
      </p:sp>
      <p:sp>
        <p:nvSpPr>
          <p:cNvPr id="5" name="Footer Placeholder 4">
            <a:extLst>
              <a:ext uri="{FF2B5EF4-FFF2-40B4-BE49-F238E27FC236}">
                <a16:creationId xmlns:a16="http://schemas.microsoft.com/office/drawing/2014/main" id="{C08AFABA-E3E9-C52F-1CF9-F3DEAFF65E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CF769F-C18B-6E73-5B0A-1417A56268FD}"/>
              </a:ext>
            </a:extLst>
          </p:cNvPr>
          <p:cNvSpPr>
            <a:spLocks noGrp="1"/>
          </p:cNvSpPr>
          <p:nvPr>
            <p:ph type="sldNum" sz="quarter" idx="12"/>
          </p:nvPr>
        </p:nvSpPr>
        <p:spPr/>
        <p:txBody>
          <a:bodyPr/>
          <a:lstStyle/>
          <a:p>
            <a:fld id="{0DFD292F-D48C-4C1E-AADA-308110E5585D}" type="slidenum">
              <a:rPr lang="en-GB" smtClean="0"/>
              <a:t>‹#›</a:t>
            </a:fld>
            <a:endParaRPr lang="en-GB"/>
          </a:p>
        </p:txBody>
      </p:sp>
    </p:spTree>
    <p:extLst>
      <p:ext uri="{BB962C8B-B14F-4D97-AF65-F5344CB8AC3E}">
        <p14:creationId xmlns:p14="http://schemas.microsoft.com/office/powerpoint/2010/main" val="1343546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FF91B-5B11-424E-7CD4-6F40DE34CA9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933E4A9-5BDF-8AE3-F253-48D07D15CAF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1CAE771-5DA5-7957-0728-8E86706E0257}"/>
              </a:ext>
            </a:extLst>
          </p:cNvPr>
          <p:cNvSpPr>
            <a:spLocks noGrp="1"/>
          </p:cNvSpPr>
          <p:nvPr>
            <p:ph type="dt" sz="half" idx="10"/>
          </p:nvPr>
        </p:nvSpPr>
        <p:spPr/>
        <p:txBody>
          <a:bodyPr/>
          <a:lstStyle/>
          <a:p>
            <a:fld id="{E405A59C-5BC2-4FAA-B743-74BBD9372583}" type="datetimeFigureOut">
              <a:rPr lang="en-GB" smtClean="0"/>
              <a:t>25/09/2025</a:t>
            </a:fld>
            <a:endParaRPr lang="en-GB"/>
          </a:p>
        </p:txBody>
      </p:sp>
      <p:sp>
        <p:nvSpPr>
          <p:cNvPr id="5" name="Footer Placeholder 4">
            <a:extLst>
              <a:ext uri="{FF2B5EF4-FFF2-40B4-BE49-F238E27FC236}">
                <a16:creationId xmlns:a16="http://schemas.microsoft.com/office/drawing/2014/main" id="{07C874E8-FD28-AB14-6CB3-C0A7BB3C22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390421-7C5B-DD82-5882-269DBFCBD88D}"/>
              </a:ext>
            </a:extLst>
          </p:cNvPr>
          <p:cNvSpPr>
            <a:spLocks noGrp="1"/>
          </p:cNvSpPr>
          <p:nvPr>
            <p:ph type="sldNum" sz="quarter" idx="12"/>
          </p:nvPr>
        </p:nvSpPr>
        <p:spPr/>
        <p:txBody>
          <a:bodyPr/>
          <a:lstStyle/>
          <a:p>
            <a:fld id="{0DFD292F-D48C-4C1E-AADA-308110E5585D}" type="slidenum">
              <a:rPr lang="en-GB" smtClean="0"/>
              <a:t>‹#›</a:t>
            </a:fld>
            <a:endParaRPr lang="en-GB"/>
          </a:p>
        </p:txBody>
      </p:sp>
    </p:spTree>
    <p:extLst>
      <p:ext uri="{BB962C8B-B14F-4D97-AF65-F5344CB8AC3E}">
        <p14:creationId xmlns:p14="http://schemas.microsoft.com/office/powerpoint/2010/main" val="2581743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7E431-D0FE-98DC-1D29-4C83CD54036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F7A6702C-BA7D-EC51-9B47-F6DEB6A356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FBC45B8-3314-D3D7-ED5A-ECCA46F6D14A}"/>
              </a:ext>
            </a:extLst>
          </p:cNvPr>
          <p:cNvSpPr>
            <a:spLocks noGrp="1"/>
          </p:cNvSpPr>
          <p:nvPr>
            <p:ph type="dt" sz="half" idx="10"/>
          </p:nvPr>
        </p:nvSpPr>
        <p:spPr/>
        <p:txBody>
          <a:bodyPr/>
          <a:lstStyle/>
          <a:p>
            <a:fld id="{E405A59C-5BC2-4FAA-B743-74BBD9372583}" type="datetimeFigureOut">
              <a:rPr lang="en-GB" smtClean="0"/>
              <a:t>25/09/2025</a:t>
            </a:fld>
            <a:endParaRPr lang="en-GB"/>
          </a:p>
        </p:txBody>
      </p:sp>
      <p:sp>
        <p:nvSpPr>
          <p:cNvPr id="5" name="Footer Placeholder 4">
            <a:extLst>
              <a:ext uri="{FF2B5EF4-FFF2-40B4-BE49-F238E27FC236}">
                <a16:creationId xmlns:a16="http://schemas.microsoft.com/office/drawing/2014/main" id="{340CCCAE-381F-BDE4-0353-E69303A230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93188F-A223-069F-4270-CEDDC520E183}"/>
              </a:ext>
            </a:extLst>
          </p:cNvPr>
          <p:cNvSpPr>
            <a:spLocks noGrp="1"/>
          </p:cNvSpPr>
          <p:nvPr>
            <p:ph type="sldNum" sz="quarter" idx="12"/>
          </p:nvPr>
        </p:nvSpPr>
        <p:spPr/>
        <p:txBody>
          <a:bodyPr/>
          <a:lstStyle/>
          <a:p>
            <a:fld id="{0DFD292F-D48C-4C1E-AADA-308110E5585D}" type="slidenum">
              <a:rPr lang="en-GB" smtClean="0"/>
              <a:t>‹#›</a:t>
            </a:fld>
            <a:endParaRPr lang="en-GB"/>
          </a:p>
        </p:txBody>
      </p:sp>
    </p:spTree>
    <p:extLst>
      <p:ext uri="{BB962C8B-B14F-4D97-AF65-F5344CB8AC3E}">
        <p14:creationId xmlns:p14="http://schemas.microsoft.com/office/powerpoint/2010/main" val="1277900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A5408-A645-84FA-9C74-9D3731A5206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7039F81-C8BF-D761-6AD7-0DB868AEC91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D56C178-25DD-FBF3-9B22-584A3E7063E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07A91F1-A458-9057-F158-1BA5C57DAFBD}"/>
              </a:ext>
            </a:extLst>
          </p:cNvPr>
          <p:cNvSpPr>
            <a:spLocks noGrp="1"/>
          </p:cNvSpPr>
          <p:nvPr>
            <p:ph type="dt" sz="half" idx="10"/>
          </p:nvPr>
        </p:nvSpPr>
        <p:spPr/>
        <p:txBody>
          <a:bodyPr/>
          <a:lstStyle/>
          <a:p>
            <a:fld id="{E405A59C-5BC2-4FAA-B743-74BBD9372583}" type="datetimeFigureOut">
              <a:rPr lang="en-GB" smtClean="0"/>
              <a:t>25/09/2025</a:t>
            </a:fld>
            <a:endParaRPr lang="en-GB"/>
          </a:p>
        </p:txBody>
      </p:sp>
      <p:sp>
        <p:nvSpPr>
          <p:cNvPr id="6" name="Footer Placeholder 5">
            <a:extLst>
              <a:ext uri="{FF2B5EF4-FFF2-40B4-BE49-F238E27FC236}">
                <a16:creationId xmlns:a16="http://schemas.microsoft.com/office/drawing/2014/main" id="{5B41073C-774E-C9BC-1AD2-B72E9061F4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666037-55CB-95D0-4588-76E81DAFC32C}"/>
              </a:ext>
            </a:extLst>
          </p:cNvPr>
          <p:cNvSpPr>
            <a:spLocks noGrp="1"/>
          </p:cNvSpPr>
          <p:nvPr>
            <p:ph type="sldNum" sz="quarter" idx="12"/>
          </p:nvPr>
        </p:nvSpPr>
        <p:spPr/>
        <p:txBody>
          <a:bodyPr/>
          <a:lstStyle/>
          <a:p>
            <a:fld id="{0DFD292F-D48C-4C1E-AADA-308110E5585D}" type="slidenum">
              <a:rPr lang="en-GB" smtClean="0"/>
              <a:t>‹#›</a:t>
            </a:fld>
            <a:endParaRPr lang="en-GB"/>
          </a:p>
        </p:txBody>
      </p:sp>
    </p:spTree>
    <p:extLst>
      <p:ext uri="{BB962C8B-B14F-4D97-AF65-F5344CB8AC3E}">
        <p14:creationId xmlns:p14="http://schemas.microsoft.com/office/powerpoint/2010/main" val="2593526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DA8D2-4E15-6A38-BE16-D95D999B111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F89ADDB-D947-7291-66D9-7016244BD8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E4C7ABE-7587-38CA-C05B-FB731BDF3F7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D65CF91-4D48-99CF-A6AC-DACA68D2EA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24A5B6E-5A1A-BE11-0B05-7D77C55E145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14F9995-C5CC-3A89-EE3B-3A5357F97484}"/>
              </a:ext>
            </a:extLst>
          </p:cNvPr>
          <p:cNvSpPr>
            <a:spLocks noGrp="1"/>
          </p:cNvSpPr>
          <p:nvPr>
            <p:ph type="dt" sz="half" idx="10"/>
          </p:nvPr>
        </p:nvSpPr>
        <p:spPr/>
        <p:txBody>
          <a:bodyPr/>
          <a:lstStyle/>
          <a:p>
            <a:fld id="{E405A59C-5BC2-4FAA-B743-74BBD9372583}" type="datetimeFigureOut">
              <a:rPr lang="en-GB" smtClean="0"/>
              <a:t>25/09/2025</a:t>
            </a:fld>
            <a:endParaRPr lang="en-GB"/>
          </a:p>
        </p:txBody>
      </p:sp>
      <p:sp>
        <p:nvSpPr>
          <p:cNvPr id="8" name="Footer Placeholder 7">
            <a:extLst>
              <a:ext uri="{FF2B5EF4-FFF2-40B4-BE49-F238E27FC236}">
                <a16:creationId xmlns:a16="http://schemas.microsoft.com/office/drawing/2014/main" id="{6B27DDFF-3D1A-C0E5-DCF2-340CC856EEB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A752B8A-F533-A3D1-7C8E-207049316DB6}"/>
              </a:ext>
            </a:extLst>
          </p:cNvPr>
          <p:cNvSpPr>
            <a:spLocks noGrp="1"/>
          </p:cNvSpPr>
          <p:nvPr>
            <p:ph type="sldNum" sz="quarter" idx="12"/>
          </p:nvPr>
        </p:nvSpPr>
        <p:spPr/>
        <p:txBody>
          <a:bodyPr/>
          <a:lstStyle/>
          <a:p>
            <a:fld id="{0DFD292F-D48C-4C1E-AADA-308110E5585D}" type="slidenum">
              <a:rPr lang="en-GB" smtClean="0"/>
              <a:t>‹#›</a:t>
            </a:fld>
            <a:endParaRPr lang="en-GB"/>
          </a:p>
        </p:txBody>
      </p:sp>
    </p:spTree>
    <p:extLst>
      <p:ext uri="{BB962C8B-B14F-4D97-AF65-F5344CB8AC3E}">
        <p14:creationId xmlns:p14="http://schemas.microsoft.com/office/powerpoint/2010/main" val="3531715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3C05B-385B-85D7-55ED-07A0092B79C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FD9305D-8EB7-B92F-0611-E7E71D4F67A9}"/>
              </a:ext>
            </a:extLst>
          </p:cNvPr>
          <p:cNvSpPr>
            <a:spLocks noGrp="1"/>
          </p:cNvSpPr>
          <p:nvPr>
            <p:ph type="dt" sz="half" idx="10"/>
          </p:nvPr>
        </p:nvSpPr>
        <p:spPr/>
        <p:txBody>
          <a:bodyPr/>
          <a:lstStyle/>
          <a:p>
            <a:fld id="{E405A59C-5BC2-4FAA-B743-74BBD9372583}" type="datetimeFigureOut">
              <a:rPr lang="en-GB" smtClean="0"/>
              <a:t>25/09/2025</a:t>
            </a:fld>
            <a:endParaRPr lang="en-GB"/>
          </a:p>
        </p:txBody>
      </p:sp>
      <p:sp>
        <p:nvSpPr>
          <p:cNvPr id="4" name="Footer Placeholder 3">
            <a:extLst>
              <a:ext uri="{FF2B5EF4-FFF2-40B4-BE49-F238E27FC236}">
                <a16:creationId xmlns:a16="http://schemas.microsoft.com/office/drawing/2014/main" id="{3864BBF0-C821-480E-9550-42834E374AB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1BCDA56-6414-373A-6500-BC6584DB7BD1}"/>
              </a:ext>
            </a:extLst>
          </p:cNvPr>
          <p:cNvSpPr>
            <a:spLocks noGrp="1"/>
          </p:cNvSpPr>
          <p:nvPr>
            <p:ph type="sldNum" sz="quarter" idx="12"/>
          </p:nvPr>
        </p:nvSpPr>
        <p:spPr/>
        <p:txBody>
          <a:bodyPr/>
          <a:lstStyle/>
          <a:p>
            <a:fld id="{0DFD292F-D48C-4C1E-AADA-308110E5585D}" type="slidenum">
              <a:rPr lang="en-GB" smtClean="0"/>
              <a:t>‹#›</a:t>
            </a:fld>
            <a:endParaRPr lang="en-GB"/>
          </a:p>
        </p:txBody>
      </p:sp>
    </p:spTree>
    <p:extLst>
      <p:ext uri="{BB962C8B-B14F-4D97-AF65-F5344CB8AC3E}">
        <p14:creationId xmlns:p14="http://schemas.microsoft.com/office/powerpoint/2010/main" val="6098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E89033-7C4B-AFA4-FFA0-222A4DB870C6}"/>
              </a:ext>
            </a:extLst>
          </p:cNvPr>
          <p:cNvSpPr>
            <a:spLocks noGrp="1"/>
          </p:cNvSpPr>
          <p:nvPr>
            <p:ph type="dt" sz="half" idx="10"/>
          </p:nvPr>
        </p:nvSpPr>
        <p:spPr/>
        <p:txBody>
          <a:bodyPr/>
          <a:lstStyle/>
          <a:p>
            <a:fld id="{E405A59C-5BC2-4FAA-B743-74BBD9372583}" type="datetimeFigureOut">
              <a:rPr lang="en-GB" smtClean="0"/>
              <a:t>25/09/2025</a:t>
            </a:fld>
            <a:endParaRPr lang="en-GB"/>
          </a:p>
        </p:txBody>
      </p:sp>
      <p:sp>
        <p:nvSpPr>
          <p:cNvPr id="3" name="Footer Placeholder 2">
            <a:extLst>
              <a:ext uri="{FF2B5EF4-FFF2-40B4-BE49-F238E27FC236}">
                <a16:creationId xmlns:a16="http://schemas.microsoft.com/office/drawing/2014/main" id="{A482F2AA-F73A-BDF7-CF03-32F3FED93C1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3A500A8-8E8A-6ACF-D08E-B2C065A81B35}"/>
              </a:ext>
            </a:extLst>
          </p:cNvPr>
          <p:cNvSpPr>
            <a:spLocks noGrp="1"/>
          </p:cNvSpPr>
          <p:nvPr>
            <p:ph type="sldNum" sz="quarter" idx="12"/>
          </p:nvPr>
        </p:nvSpPr>
        <p:spPr/>
        <p:txBody>
          <a:bodyPr/>
          <a:lstStyle/>
          <a:p>
            <a:fld id="{0DFD292F-D48C-4C1E-AADA-308110E5585D}" type="slidenum">
              <a:rPr lang="en-GB" smtClean="0"/>
              <a:t>‹#›</a:t>
            </a:fld>
            <a:endParaRPr lang="en-GB"/>
          </a:p>
        </p:txBody>
      </p:sp>
    </p:spTree>
    <p:extLst>
      <p:ext uri="{BB962C8B-B14F-4D97-AF65-F5344CB8AC3E}">
        <p14:creationId xmlns:p14="http://schemas.microsoft.com/office/powerpoint/2010/main" val="3654022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3A84F-1802-2986-4999-C8AB2339545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E36DEB7-0155-8CF0-91C0-1399FD3588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2C37D29-692A-FBA2-3C5E-E83C7572E0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7217F8B-E51F-C41E-C1B7-BA7352DC8720}"/>
              </a:ext>
            </a:extLst>
          </p:cNvPr>
          <p:cNvSpPr>
            <a:spLocks noGrp="1"/>
          </p:cNvSpPr>
          <p:nvPr>
            <p:ph type="dt" sz="half" idx="10"/>
          </p:nvPr>
        </p:nvSpPr>
        <p:spPr/>
        <p:txBody>
          <a:bodyPr/>
          <a:lstStyle/>
          <a:p>
            <a:fld id="{E405A59C-5BC2-4FAA-B743-74BBD9372583}" type="datetimeFigureOut">
              <a:rPr lang="en-GB" smtClean="0"/>
              <a:t>25/09/2025</a:t>
            </a:fld>
            <a:endParaRPr lang="en-GB"/>
          </a:p>
        </p:txBody>
      </p:sp>
      <p:sp>
        <p:nvSpPr>
          <p:cNvPr id="6" name="Footer Placeholder 5">
            <a:extLst>
              <a:ext uri="{FF2B5EF4-FFF2-40B4-BE49-F238E27FC236}">
                <a16:creationId xmlns:a16="http://schemas.microsoft.com/office/drawing/2014/main" id="{40E0A84E-C407-E96A-88D8-BEC687EBC9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95C069-A003-5CC0-A616-64378875D76C}"/>
              </a:ext>
            </a:extLst>
          </p:cNvPr>
          <p:cNvSpPr>
            <a:spLocks noGrp="1"/>
          </p:cNvSpPr>
          <p:nvPr>
            <p:ph type="sldNum" sz="quarter" idx="12"/>
          </p:nvPr>
        </p:nvSpPr>
        <p:spPr/>
        <p:txBody>
          <a:bodyPr/>
          <a:lstStyle/>
          <a:p>
            <a:fld id="{0DFD292F-D48C-4C1E-AADA-308110E5585D}" type="slidenum">
              <a:rPr lang="en-GB" smtClean="0"/>
              <a:t>‹#›</a:t>
            </a:fld>
            <a:endParaRPr lang="en-GB"/>
          </a:p>
        </p:txBody>
      </p:sp>
    </p:spTree>
    <p:extLst>
      <p:ext uri="{BB962C8B-B14F-4D97-AF65-F5344CB8AC3E}">
        <p14:creationId xmlns:p14="http://schemas.microsoft.com/office/powerpoint/2010/main" val="387209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D998C-200A-F2F4-4185-A2F638B10CB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62C2958-F3D4-A2BA-4A32-CC64780C4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12D165B-7700-319E-9EF6-852F510984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727AB5E-8EEC-366B-8394-3AD0B4B5019B}"/>
              </a:ext>
            </a:extLst>
          </p:cNvPr>
          <p:cNvSpPr>
            <a:spLocks noGrp="1"/>
          </p:cNvSpPr>
          <p:nvPr>
            <p:ph type="dt" sz="half" idx="10"/>
          </p:nvPr>
        </p:nvSpPr>
        <p:spPr/>
        <p:txBody>
          <a:bodyPr/>
          <a:lstStyle/>
          <a:p>
            <a:fld id="{E405A59C-5BC2-4FAA-B743-74BBD9372583}" type="datetimeFigureOut">
              <a:rPr lang="en-GB" smtClean="0"/>
              <a:t>25/09/2025</a:t>
            </a:fld>
            <a:endParaRPr lang="en-GB"/>
          </a:p>
        </p:txBody>
      </p:sp>
      <p:sp>
        <p:nvSpPr>
          <p:cNvPr id="6" name="Footer Placeholder 5">
            <a:extLst>
              <a:ext uri="{FF2B5EF4-FFF2-40B4-BE49-F238E27FC236}">
                <a16:creationId xmlns:a16="http://schemas.microsoft.com/office/drawing/2014/main" id="{B77F1320-94FD-CFD2-39E2-7AC60B18EA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CA3B7C-940A-C96F-6D84-14311CD5822A}"/>
              </a:ext>
            </a:extLst>
          </p:cNvPr>
          <p:cNvSpPr>
            <a:spLocks noGrp="1"/>
          </p:cNvSpPr>
          <p:nvPr>
            <p:ph type="sldNum" sz="quarter" idx="12"/>
          </p:nvPr>
        </p:nvSpPr>
        <p:spPr/>
        <p:txBody>
          <a:bodyPr/>
          <a:lstStyle/>
          <a:p>
            <a:fld id="{0DFD292F-D48C-4C1E-AADA-308110E5585D}" type="slidenum">
              <a:rPr lang="en-GB" smtClean="0"/>
              <a:t>‹#›</a:t>
            </a:fld>
            <a:endParaRPr lang="en-GB"/>
          </a:p>
        </p:txBody>
      </p:sp>
    </p:spTree>
    <p:extLst>
      <p:ext uri="{BB962C8B-B14F-4D97-AF65-F5344CB8AC3E}">
        <p14:creationId xmlns:p14="http://schemas.microsoft.com/office/powerpoint/2010/main" val="320362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913AB5-E139-5B53-0F93-8E26C3B444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018FFD4-5226-B110-E217-37CEAA84AE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8BADB2C-E49D-7372-86D9-1DEC86E1B3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405A59C-5BC2-4FAA-B743-74BBD9372583}" type="datetimeFigureOut">
              <a:rPr lang="en-GB" smtClean="0"/>
              <a:t>25/09/2025</a:t>
            </a:fld>
            <a:endParaRPr lang="en-GB"/>
          </a:p>
        </p:txBody>
      </p:sp>
      <p:sp>
        <p:nvSpPr>
          <p:cNvPr id="5" name="Footer Placeholder 4">
            <a:extLst>
              <a:ext uri="{FF2B5EF4-FFF2-40B4-BE49-F238E27FC236}">
                <a16:creationId xmlns:a16="http://schemas.microsoft.com/office/drawing/2014/main" id="{801DCD80-947E-9A4D-5024-DDE61F74D3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3940D185-78DB-9670-7572-B0574FE959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DFD292F-D48C-4C1E-AADA-308110E5585D}" type="slidenum">
              <a:rPr lang="en-GB" smtClean="0"/>
              <a:t>‹#›</a:t>
            </a:fld>
            <a:endParaRPr lang="en-GB"/>
          </a:p>
        </p:txBody>
      </p:sp>
    </p:spTree>
    <p:extLst>
      <p:ext uri="{BB962C8B-B14F-4D97-AF65-F5344CB8AC3E}">
        <p14:creationId xmlns:p14="http://schemas.microsoft.com/office/powerpoint/2010/main" val="1724452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vis.oobrien.com/tube/#metric=tongues&amp;year=2015&amp;layers=TTTTT&amp;zoom=13&amp;lon=-0.1500&amp;lat=51.520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londoncityoflanguages.org.uk/" TargetMode="External"/><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ondoncityoflanguages.org.uk/" TargetMode="External"/><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bc.co.uk/news/resources/idt-1e4fbcb9-5bd6-4e14-adf5-bf3ab1ba79bb"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7379-B91D-3082-F854-6B1EE91944F6}"/>
              </a:ext>
            </a:extLst>
          </p:cNvPr>
          <p:cNvSpPr>
            <a:spLocks noGrp="1"/>
          </p:cNvSpPr>
          <p:nvPr>
            <p:ph type="title"/>
          </p:nvPr>
        </p:nvSpPr>
        <p:spPr/>
        <p:txBody>
          <a:bodyPr/>
          <a:lstStyle/>
          <a:p>
            <a:r>
              <a:rPr lang="en-GB" dirty="0"/>
              <a:t>Underground Overground Languages - PSHE lesson </a:t>
            </a:r>
          </a:p>
        </p:txBody>
      </p:sp>
      <p:sp>
        <p:nvSpPr>
          <p:cNvPr id="3" name="Content Placeholder 2">
            <a:extLst>
              <a:ext uri="{FF2B5EF4-FFF2-40B4-BE49-F238E27FC236}">
                <a16:creationId xmlns:a16="http://schemas.microsoft.com/office/drawing/2014/main" id="{4BE967C4-7DD7-F784-9385-1F0D95637667}"/>
              </a:ext>
            </a:extLst>
          </p:cNvPr>
          <p:cNvSpPr>
            <a:spLocks noGrp="1"/>
          </p:cNvSpPr>
          <p:nvPr>
            <p:ph idx="1"/>
          </p:nvPr>
        </p:nvSpPr>
        <p:spPr/>
        <p:txBody>
          <a:bodyPr/>
          <a:lstStyle/>
          <a:p>
            <a:pPr marL="0" indent="0">
              <a:buNone/>
            </a:pPr>
            <a:r>
              <a:rPr lang="en-GB" dirty="0"/>
              <a:t>Kindly shared by Dr Catherine Ames</a:t>
            </a:r>
          </a:p>
          <a:p>
            <a:pPr marL="0" indent="0">
              <a:buNone/>
            </a:pPr>
            <a:r>
              <a:rPr lang="en-GB" i="1" dirty="0"/>
              <a:t>London: City of Languages</a:t>
            </a:r>
            <a:r>
              <a:rPr lang="en-GB" dirty="0"/>
              <a:t>, Steering Group</a:t>
            </a:r>
          </a:p>
          <a:p>
            <a:pPr marL="0" indent="0">
              <a:buNone/>
            </a:pPr>
            <a:r>
              <a:rPr lang="en-GB" dirty="0"/>
              <a:t>The Grey Coat Hospital, C of E Comprehensive School for Girls.</a:t>
            </a:r>
          </a:p>
          <a:p>
            <a:pPr marL="0" indent="0">
              <a:buNone/>
            </a:pPr>
            <a:endParaRPr lang="en-GB" dirty="0"/>
          </a:p>
          <a:p>
            <a:pPr marL="0" indent="0">
              <a:buNone/>
            </a:pPr>
            <a:r>
              <a:rPr lang="en-GB" dirty="0"/>
              <a:t>These slides stimulate thought about London as a City of languages and can be combined with the Logo competition launch.</a:t>
            </a:r>
          </a:p>
        </p:txBody>
      </p:sp>
    </p:spTree>
    <p:extLst>
      <p:ext uri="{BB962C8B-B14F-4D97-AF65-F5344CB8AC3E}">
        <p14:creationId xmlns:p14="http://schemas.microsoft.com/office/powerpoint/2010/main" val="1341540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8F71F-A849-39F5-6CAD-BF490C1D900B}"/>
              </a:ext>
            </a:extLst>
          </p:cNvPr>
          <p:cNvSpPr>
            <a:spLocks noGrp="1"/>
          </p:cNvSpPr>
          <p:nvPr>
            <p:ph type="title"/>
          </p:nvPr>
        </p:nvSpPr>
        <p:spPr/>
        <p:txBody>
          <a:bodyPr>
            <a:normAutofit/>
          </a:bodyPr>
          <a:lstStyle/>
          <a:p>
            <a:r>
              <a:rPr lang="en-GB" sz="3500" dirty="0"/>
              <a:t>What language is represented here as the </a:t>
            </a:r>
            <a:r>
              <a:rPr lang="en-GB" sz="3500" b="1" dirty="0">
                <a:solidFill>
                  <a:srgbClr val="0070C0"/>
                </a:solidFill>
              </a:rPr>
              <a:t>main language </a:t>
            </a:r>
            <a:r>
              <a:rPr lang="en-GB" sz="3500" dirty="0"/>
              <a:t>spoken by the people who live there?</a:t>
            </a:r>
          </a:p>
        </p:txBody>
      </p:sp>
      <p:sp>
        <p:nvSpPr>
          <p:cNvPr id="3" name="Content Placeholder 2">
            <a:extLst>
              <a:ext uri="{FF2B5EF4-FFF2-40B4-BE49-F238E27FC236}">
                <a16:creationId xmlns:a16="http://schemas.microsoft.com/office/drawing/2014/main" id="{E54E9E0A-A031-0591-C07F-0AF7CAA8FF65}"/>
              </a:ext>
            </a:extLst>
          </p:cNvPr>
          <p:cNvSpPr>
            <a:spLocks noGrp="1"/>
          </p:cNvSpPr>
          <p:nvPr>
            <p:ph idx="1"/>
          </p:nvPr>
        </p:nvSpPr>
        <p:spPr/>
        <p:txBody>
          <a:bodyPr/>
          <a:lstStyle/>
          <a:p>
            <a:endParaRPr lang="en-GB" dirty="0"/>
          </a:p>
        </p:txBody>
      </p:sp>
      <p:pic>
        <p:nvPicPr>
          <p:cNvPr id="6" name="Picture 5">
            <a:extLst>
              <a:ext uri="{FF2B5EF4-FFF2-40B4-BE49-F238E27FC236}">
                <a16:creationId xmlns:a16="http://schemas.microsoft.com/office/drawing/2014/main" id="{61623B76-C8ED-745B-CF26-4FB1F386C9C3}"/>
              </a:ext>
            </a:extLst>
          </p:cNvPr>
          <p:cNvPicPr>
            <a:picLocks noChangeAspect="1"/>
          </p:cNvPicPr>
          <p:nvPr/>
        </p:nvPicPr>
        <p:blipFill>
          <a:blip r:embed="rId2"/>
          <a:stretch>
            <a:fillRect/>
          </a:stretch>
        </p:blipFill>
        <p:spPr>
          <a:xfrm>
            <a:off x="838200" y="1528572"/>
            <a:ext cx="6686550" cy="5448300"/>
          </a:xfrm>
          <a:prstGeom prst="rect">
            <a:avLst/>
          </a:prstGeom>
        </p:spPr>
      </p:pic>
    </p:spTree>
    <p:extLst>
      <p:ext uri="{BB962C8B-B14F-4D97-AF65-F5344CB8AC3E}">
        <p14:creationId xmlns:p14="http://schemas.microsoft.com/office/powerpoint/2010/main" val="3731461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E5B2E-A489-839A-84F8-1747A508F8B9}"/>
              </a:ext>
            </a:extLst>
          </p:cNvPr>
          <p:cNvSpPr>
            <a:spLocks noGrp="1"/>
          </p:cNvSpPr>
          <p:nvPr>
            <p:ph type="title"/>
          </p:nvPr>
        </p:nvSpPr>
        <p:spPr/>
        <p:txBody>
          <a:bodyPr/>
          <a:lstStyle/>
          <a:p>
            <a:r>
              <a:rPr lang="en-GB" b="1" dirty="0">
                <a:solidFill>
                  <a:srgbClr val="0070C0"/>
                </a:solidFill>
                <a:latin typeface="Arial" panose="020B0604020202020204" pitchFamily="34" charset="0"/>
                <a:cs typeface="Arial" panose="020B0604020202020204" pitchFamily="34" charset="0"/>
              </a:rPr>
              <a:t>French</a:t>
            </a:r>
            <a:r>
              <a:rPr lang="en-GB" b="1"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00764B1C-A11F-FD4A-30B3-94CD4284E0EB}"/>
              </a:ext>
            </a:extLst>
          </p:cNvPr>
          <p:cNvSpPr>
            <a:spLocks noGrp="1"/>
          </p:cNvSpPr>
          <p:nvPr>
            <p:ph idx="1"/>
          </p:nvPr>
        </p:nvSpPr>
        <p:spPr/>
        <p:txBody>
          <a:bodyPr/>
          <a:lstStyle/>
          <a:p>
            <a:pPr marL="0" indent="0" algn="just">
              <a:buNone/>
            </a:pPr>
            <a:r>
              <a:rPr lang="en-GB" b="0" i="0" dirty="0">
                <a:solidFill>
                  <a:srgbClr val="222222"/>
                </a:solidFill>
                <a:effectLst/>
                <a:latin typeface="Helmet"/>
              </a:rPr>
              <a:t>French is the most evenly distributed of the Victoria Line's languages. </a:t>
            </a:r>
          </a:p>
          <a:p>
            <a:pPr marL="0" indent="0" algn="just">
              <a:buNone/>
            </a:pPr>
            <a:endParaRPr lang="en-GB" dirty="0">
              <a:solidFill>
                <a:srgbClr val="222222"/>
              </a:solidFill>
              <a:latin typeface="Helmet"/>
            </a:endParaRPr>
          </a:p>
          <a:p>
            <a:pPr marL="0" indent="0" algn="just">
              <a:buNone/>
            </a:pPr>
            <a:r>
              <a:rPr lang="en-GB" dirty="0">
                <a:solidFill>
                  <a:srgbClr val="222222"/>
                </a:solidFill>
                <a:latin typeface="Helmet"/>
              </a:rPr>
              <a:t>Why? </a:t>
            </a:r>
            <a:r>
              <a:rPr lang="en-GB" b="0" i="0" dirty="0">
                <a:solidFill>
                  <a:srgbClr val="222222"/>
                </a:solidFill>
                <a:effectLst/>
                <a:latin typeface="Helmet"/>
              </a:rPr>
              <a:t>Oliver O'Brien, a researcher at UCL's department of geography who has </a:t>
            </a:r>
            <a:r>
              <a:rPr lang="en-GB" b="0" i="0" dirty="0">
                <a:effectLst/>
                <a:latin typeface="Helmet"/>
                <a:hlinkClick r:id="rId2"/>
              </a:rPr>
              <a:t>previously studied the data</a:t>
            </a:r>
            <a:r>
              <a:rPr lang="en-GB" b="0" i="0" dirty="0">
                <a:solidFill>
                  <a:srgbClr val="222222"/>
                </a:solidFill>
                <a:effectLst/>
                <a:latin typeface="Helmet"/>
              </a:rPr>
              <a:t>, says that new arrivals from France would not feel the same need to cluster around their peers as others from further afield because London would probably already feel very familiar.</a:t>
            </a:r>
            <a:endParaRPr lang="en-GB" dirty="0"/>
          </a:p>
        </p:txBody>
      </p:sp>
    </p:spTree>
    <p:extLst>
      <p:ext uri="{BB962C8B-B14F-4D97-AF65-F5344CB8AC3E}">
        <p14:creationId xmlns:p14="http://schemas.microsoft.com/office/powerpoint/2010/main" val="2813476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8F71F-A849-39F5-6CAD-BF490C1D900B}"/>
              </a:ext>
            </a:extLst>
          </p:cNvPr>
          <p:cNvSpPr>
            <a:spLocks noGrp="1"/>
          </p:cNvSpPr>
          <p:nvPr>
            <p:ph type="title"/>
          </p:nvPr>
        </p:nvSpPr>
        <p:spPr/>
        <p:txBody>
          <a:bodyPr>
            <a:normAutofit/>
          </a:bodyPr>
          <a:lstStyle/>
          <a:p>
            <a:r>
              <a:rPr lang="en-GB" sz="3500" dirty="0"/>
              <a:t>What language is represented here as the </a:t>
            </a:r>
            <a:r>
              <a:rPr lang="en-GB" sz="3500" b="1" dirty="0">
                <a:solidFill>
                  <a:srgbClr val="0070C0"/>
                </a:solidFill>
                <a:latin typeface="Arial" panose="020B0604020202020204" pitchFamily="34" charset="0"/>
                <a:cs typeface="Arial" panose="020B0604020202020204" pitchFamily="34" charset="0"/>
              </a:rPr>
              <a:t>main language </a:t>
            </a:r>
            <a:r>
              <a:rPr lang="en-GB" sz="3500" dirty="0"/>
              <a:t>spoken by the people who live there?</a:t>
            </a:r>
          </a:p>
        </p:txBody>
      </p:sp>
      <p:sp>
        <p:nvSpPr>
          <p:cNvPr id="3" name="Content Placeholder 2">
            <a:extLst>
              <a:ext uri="{FF2B5EF4-FFF2-40B4-BE49-F238E27FC236}">
                <a16:creationId xmlns:a16="http://schemas.microsoft.com/office/drawing/2014/main" id="{E54E9E0A-A031-0591-C07F-0AF7CAA8FF65}"/>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C1F34D24-45A7-F71A-DDEA-4D4CF5E75F70}"/>
              </a:ext>
            </a:extLst>
          </p:cNvPr>
          <p:cNvPicPr>
            <a:picLocks noChangeAspect="1"/>
          </p:cNvPicPr>
          <p:nvPr/>
        </p:nvPicPr>
        <p:blipFill>
          <a:blip r:embed="rId2"/>
          <a:stretch>
            <a:fillRect/>
          </a:stretch>
        </p:blipFill>
        <p:spPr>
          <a:xfrm>
            <a:off x="933450" y="1533525"/>
            <a:ext cx="6362700" cy="5324475"/>
          </a:xfrm>
          <a:prstGeom prst="rect">
            <a:avLst/>
          </a:prstGeom>
        </p:spPr>
      </p:pic>
    </p:spTree>
    <p:extLst>
      <p:ext uri="{BB962C8B-B14F-4D97-AF65-F5344CB8AC3E}">
        <p14:creationId xmlns:p14="http://schemas.microsoft.com/office/powerpoint/2010/main" val="1094571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A4A9E-C0D5-D5F7-D135-F6AF1A696AA7}"/>
              </a:ext>
            </a:extLst>
          </p:cNvPr>
          <p:cNvSpPr>
            <a:spLocks noGrp="1"/>
          </p:cNvSpPr>
          <p:nvPr>
            <p:ph type="title"/>
          </p:nvPr>
        </p:nvSpPr>
        <p:spPr/>
        <p:txBody>
          <a:bodyPr/>
          <a:lstStyle/>
          <a:p>
            <a:r>
              <a:rPr lang="en-GB" b="1" dirty="0">
                <a:solidFill>
                  <a:srgbClr val="0070C0"/>
                </a:solidFill>
                <a:latin typeface="Arial" panose="020B0604020202020204" pitchFamily="34" charset="0"/>
                <a:cs typeface="Arial" panose="020B0604020202020204" pitchFamily="34" charset="0"/>
              </a:rPr>
              <a:t>Arabic</a:t>
            </a:r>
            <a:r>
              <a:rPr lang="en-GB" b="1"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522C4D90-BAD9-1485-5102-E420CC857F21}"/>
              </a:ext>
            </a:extLst>
          </p:cNvPr>
          <p:cNvSpPr>
            <a:spLocks noGrp="1"/>
          </p:cNvSpPr>
          <p:nvPr>
            <p:ph idx="1"/>
          </p:nvPr>
        </p:nvSpPr>
        <p:spPr/>
        <p:txBody>
          <a:bodyPr>
            <a:normAutofit/>
          </a:bodyPr>
          <a:lstStyle/>
          <a:p>
            <a:pPr algn="just"/>
            <a:r>
              <a:rPr lang="en-GB" b="0" i="0" dirty="0">
                <a:solidFill>
                  <a:srgbClr val="222222"/>
                </a:solidFill>
                <a:effectLst/>
                <a:latin typeface="Helmet"/>
              </a:rPr>
              <a:t>Businesses catering to Middle Eastern tastes are most conspicuous in London along stretches of Edgware Road. Around here, the proportion of native Arabic speakers reaches 23% in parts.</a:t>
            </a:r>
          </a:p>
          <a:p>
            <a:pPr algn="just"/>
            <a:r>
              <a:rPr lang="en-GB" b="0" i="0" dirty="0">
                <a:solidFill>
                  <a:srgbClr val="222222"/>
                </a:solidFill>
                <a:effectLst/>
                <a:latin typeface="Helmet"/>
              </a:rPr>
              <a:t>But many of London's most central areas, especially to the west of town, also have a substantial Arabic-speaking population. In the area immediately surrounding Green Park station, for instance, just over 6% of residents mainly speak Arabic. Here property is among the costliest in the world. </a:t>
            </a:r>
          </a:p>
          <a:p>
            <a:pPr marL="0" indent="0" algn="just">
              <a:buNone/>
            </a:pPr>
            <a:br>
              <a:rPr lang="en-GB" dirty="0"/>
            </a:br>
            <a:endParaRPr lang="en-GB" dirty="0"/>
          </a:p>
        </p:txBody>
      </p:sp>
    </p:spTree>
    <p:extLst>
      <p:ext uri="{BB962C8B-B14F-4D97-AF65-F5344CB8AC3E}">
        <p14:creationId xmlns:p14="http://schemas.microsoft.com/office/powerpoint/2010/main" val="3975257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8F71F-A849-39F5-6CAD-BF490C1D900B}"/>
              </a:ext>
            </a:extLst>
          </p:cNvPr>
          <p:cNvSpPr>
            <a:spLocks noGrp="1"/>
          </p:cNvSpPr>
          <p:nvPr>
            <p:ph type="title"/>
          </p:nvPr>
        </p:nvSpPr>
        <p:spPr/>
        <p:txBody>
          <a:bodyPr>
            <a:normAutofit/>
          </a:bodyPr>
          <a:lstStyle/>
          <a:p>
            <a:r>
              <a:rPr lang="en-GB" sz="3500" dirty="0"/>
              <a:t>What language is represented here as the </a:t>
            </a:r>
            <a:r>
              <a:rPr lang="en-GB" sz="3500" b="1" dirty="0">
                <a:solidFill>
                  <a:srgbClr val="0070C0"/>
                </a:solidFill>
              </a:rPr>
              <a:t>main language </a:t>
            </a:r>
            <a:r>
              <a:rPr lang="en-GB" sz="3500" dirty="0"/>
              <a:t>spoken by people who live there?</a:t>
            </a:r>
          </a:p>
        </p:txBody>
      </p:sp>
      <p:sp>
        <p:nvSpPr>
          <p:cNvPr id="3" name="Content Placeholder 2">
            <a:extLst>
              <a:ext uri="{FF2B5EF4-FFF2-40B4-BE49-F238E27FC236}">
                <a16:creationId xmlns:a16="http://schemas.microsoft.com/office/drawing/2014/main" id="{E54E9E0A-A031-0591-C07F-0AF7CAA8FF65}"/>
              </a:ext>
            </a:extLst>
          </p:cNvPr>
          <p:cNvSpPr>
            <a:spLocks noGrp="1"/>
          </p:cNvSpPr>
          <p:nvPr>
            <p:ph idx="1"/>
          </p:nvPr>
        </p:nvSpPr>
        <p:spPr/>
        <p:txBody>
          <a:bodyPr/>
          <a:lstStyle/>
          <a:p>
            <a:endParaRPr lang="en-GB" dirty="0"/>
          </a:p>
        </p:txBody>
      </p:sp>
      <p:pic>
        <p:nvPicPr>
          <p:cNvPr id="6" name="Picture 5">
            <a:extLst>
              <a:ext uri="{FF2B5EF4-FFF2-40B4-BE49-F238E27FC236}">
                <a16:creationId xmlns:a16="http://schemas.microsoft.com/office/drawing/2014/main" id="{7099B13A-340E-FE3A-9B9B-A15A36E8F989}"/>
              </a:ext>
            </a:extLst>
          </p:cNvPr>
          <p:cNvPicPr>
            <a:picLocks noChangeAspect="1"/>
          </p:cNvPicPr>
          <p:nvPr/>
        </p:nvPicPr>
        <p:blipFill>
          <a:blip r:embed="rId2"/>
          <a:stretch>
            <a:fillRect/>
          </a:stretch>
        </p:blipFill>
        <p:spPr>
          <a:xfrm>
            <a:off x="838200" y="1690688"/>
            <a:ext cx="6448425" cy="5133975"/>
          </a:xfrm>
          <a:prstGeom prst="rect">
            <a:avLst/>
          </a:prstGeom>
        </p:spPr>
      </p:pic>
    </p:spTree>
    <p:extLst>
      <p:ext uri="{BB962C8B-B14F-4D97-AF65-F5344CB8AC3E}">
        <p14:creationId xmlns:p14="http://schemas.microsoft.com/office/powerpoint/2010/main" val="2878014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C72A1-2A8E-FDF8-9429-F80B77E5D36A}"/>
              </a:ext>
            </a:extLst>
          </p:cNvPr>
          <p:cNvSpPr>
            <a:spLocks noGrp="1"/>
          </p:cNvSpPr>
          <p:nvPr>
            <p:ph type="title"/>
          </p:nvPr>
        </p:nvSpPr>
        <p:spPr/>
        <p:txBody>
          <a:bodyPr/>
          <a:lstStyle/>
          <a:p>
            <a:r>
              <a:rPr lang="en-GB" dirty="0">
                <a:solidFill>
                  <a:srgbClr val="0070C0"/>
                </a:solidFill>
              </a:rPr>
              <a:t>Bengali</a:t>
            </a:r>
          </a:p>
        </p:txBody>
      </p:sp>
      <p:sp>
        <p:nvSpPr>
          <p:cNvPr id="3" name="Content Placeholder 2">
            <a:extLst>
              <a:ext uri="{FF2B5EF4-FFF2-40B4-BE49-F238E27FC236}">
                <a16:creationId xmlns:a16="http://schemas.microsoft.com/office/drawing/2014/main" id="{C53D5015-437E-FB02-B08E-982EF1191655}"/>
              </a:ext>
            </a:extLst>
          </p:cNvPr>
          <p:cNvSpPr>
            <a:spLocks noGrp="1"/>
          </p:cNvSpPr>
          <p:nvPr>
            <p:ph idx="1"/>
          </p:nvPr>
        </p:nvSpPr>
        <p:spPr/>
        <p:txBody>
          <a:bodyPr>
            <a:normAutofit fontScale="92500" lnSpcReduction="10000"/>
          </a:bodyPr>
          <a:lstStyle/>
          <a:p>
            <a:pPr marL="0" indent="0" algn="just">
              <a:buNone/>
            </a:pPr>
            <a:r>
              <a:rPr lang="en-GB" b="0" i="0" dirty="0">
                <a:solidFill>
                  <a:srgbClr val="222222"/>
                </a:solidFill>
                <a:effectLst/>
                <a:latin typeface="Helmet"/>
              </a:rPr>
              <a:t>Over 20% of people in some areas around Euston and King's Cross said Bengali was their main language.</a:t>
            </a:r>
          </a:p>
          <a:p>
            <a:pPr marL="0" indent="0" algn="just">
              <a:buNone/>
            </a:pPr>
            <a:endParaRPr lang="en-GB" dirty="0">
              <a:solidFill>
                <a:srgbClr val="222222"/>
              </a:solidFill>
              <a:latin typeface="Helmet"/>
            </a:endParaRPr>
          </a:p>
          <a:p>
            <a:pPr marL="0" indent="0" algn="just">
              <a:buNone/>
            </a:pPr>
            <a:r>
              <a:rPr lang="en-GB" b="0" i="0" dirty="0">
                <a:solidFill>
                  <a:srgbClr val="222222"/>
                </a:solidFill>
                <a:effectLst/>
                <a:latin typeface="Helmet"/>
              </a:rPr>
              <a:t>But the area where Bengali is most dominant is Tower Hamlets, the borders of which are almost perfectly delineated by the darkest shades of red on the map to the east of the Victoria Line. A secondary population just to the east is only slightly less loyal to the borough of Newham.</a:t>
            </a:r>
          </a:p>
          <a:p>
            <a:pPr marL="0" indent="0" algn="just">
              <a:buNone/>
            </a:pPr>
            <a:endParaRPr lang="en-GB" b="0" i="0" dirty="0">
              <a:solidFill>
                <a:srgbClr val="222222"/>
              </a:solidFill>
              <a:effectLst/>
              <a:latin typeface="Helmet"/>
            </a:endParaRPr>
          </a:p>
          <a:p>
            <a:pPr marL="0" indent="0" algn="just">
              <a:buNone/>
            </a:pPr>
            <a:r>
              <a:rPr lang="en-GB" b="0" i="0" dirty="0">
                <a:solidFill>
                  <a:srgbClr val="222222"/>
                </a:solidFill>
                <a:effectLst/>
                <a:latin typeface="Helmet"/>
              </a:rPr>
              <a:t>In some parts of Tower Hamlets the proportion of people speaking Bengali as a first language tops 38% - a far higher rate than can be found in London for any of the other languages along the Victoria Line.</a:t>
            </a:r>
          </a:p>
          <a:p>
            <a:pPr marL="0" indent="0">
              <a:buNone/>
            </a:pPr>
            <a:endParaRPr lang="en-GB" dirty="0"/>
          </a:p>
        </p:txBody>
      </p:sp>
    </p:spTree>
    <p:extLst>
      <p:ext uri="{BB962C8B-B14F-4D97-AF65-F5344CB8AC3E}">
        <p14:creationId xmlns:p14="http://schemas.microsoft.com/office/powerpoint/2010/main" val="4895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8F71F-A849-39F5-6CAD-BF490C1D900B}"/>
              </a:ext>
            </a:extLst>
          </p:cNvPr>
          <p:cNvSpPr>
            <a:spLocks noGrp="1"/>
          </p:cNvSpPr>
          <p:nvPr>
            <p:ph type="title"/>
          </p:nvPr>
        </p:nvSpPr>
        <p:spPr/>
        <p:txBody>
          <a:bodyPr>
            <a:normAutofit/>
          </a:bodyPr>
          <a:lstStyle/>
          <a:p>
            <a:r>
              <a:rPr lang="en-GB" sz="3500" dirty="0"/>
              <a:t>What language is represented here as the </a:t>
            </a:r>
            <a:r>
              <a:rPr lang="en-GB" sz="3500" b="1" dirty="0">
                <a:solidFill>
                  <a:srgbClr val="0070C0"/>
                </a:solidFill>
              </a:rPr>
              <a:t>main language </a:t>
            </a:r>
            <a:r>
              <a:rPr lang="en-GB" sz="3500" dirty="0"/>
              <a:t>spoken by the people who live there?</a:t>
            </a:r>
          </a:p>
        </p:txBody>
      </p:sp>
      <p:sp>
        <p:nvSpPr>
          <p:cNvPr id="3" name="Content Placeholder 2">
            <a:extLst>
              <a:ext uri="{FF2B5EF4-FFF2-40B4-BE49-F238E27FC236}">
                <a16:creationId xmlns:a16="http://schemas.microsoft.com/office/drawing/2014/main" id="{E54E9E0A-A031-0591-C07F-0AF7CAA8FF65}"/>
              </a:ext>
            </a:extLst>
          </p:cNvPr>
          <p:cNvSpPr>
            <a:spLocks noGrp="1"/>
          </p:cNvSpPr>
          <p:nvPr>
            <p:ph idx="1"/>
          </p:nvPr>
        </p:nvSpPr>
        <p:spPr/>
        <p:txBody>
          <a:bodyPr/>
          <a:lstStyle/>
          <a:p>
            <a:endParaRPr lang="en-GB" dirty="0"/>
          </a:p>
        </p:txBody>
      </p:sp>
      <p:pic>
        <p:nvPicPr>
          <p:cNvPr id="10" name="Picture 9">
            <a:extLst>
              <a:ext uri="{FF2B5EF4-FFF2-40B4-BE49-F238E27FC236}">
                <a16:creationId xmlns:a16="http://schemas.microsoft.com/office/drawing/2014/main" id="{C2E25ED5-A8CA-DA0B-0C0E-9FA09FD0D086}"/>
              </a:ext>
            </a:extLst>
          </p:cNvPr>
          <p:cNvPicPr>
            <a:picLocks noChangeAspect="1"/>
          </p:cNvPicPr>
          <p:nvPr/>
        </p:nvPicPr>
        <p:blipFill>
          <a:blip r:embed="rId2"/>
          <a:stretch>
            <a:fillRect/>
          </a:stretch>
        </p:blipFill>
        <p:spPr>
          <a:xfrm>
            <a:off x="1113091" y="1542669"/>
            <a:ext cx="6143625" cy="5162550"/>
          </a:xfrm>
          <a:prstGeom prst="rect">
            <a:avLst/>
          </a:prstGeom>
        </p:spPr>
      </p:pic>
    </p:spTree>
    <p:extLst>
      <p:ext uri="{BB962C8B-B14F-4D97-AF65-F5344CB8AC3E}">
        <p14:creationId xmlns:p14="http://schemas.microsoft.com/office/powerpoint/2010/main" val="216172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E2A8A-043F-E667-D75D-687084128D0D}"/>
              </a:ext>
            </a:extLst>
          </p:cNvPr>
          <p:cNvSpPr>
            <a:spLocks noGrp="1"/>
          </p:cNvSpPr>
          <p:nvPr>
            <p:ph type="title"/>
          </p:nvPr>
        </p:nvSpPr>
        <p:spPr/>
        <p:txBody>
          <a:bodyPr/>
          <a:lstStyle/>
          <a:p>
            <a:r>
              <a:rPr lang="en-GB" b="1" dirty="0">
                <a:solidFill>
                  <a:srgbClr val="0070C0"/>
                </a:solidFill>
              </a:rPr>
              <a:t>Polish </a:t>
            </a:r>
          </a:p>
        </p:txBody>
      </p:sp>
      <p:sp>
        <p:nvSpPr>
          <p:cNvPr id="3" name="Content Placeholder 2">
            <a:extLst>
              <a:ext uri="{FF2B5EF4-FFF2-40B4-BE49-F238E27FC236}">
                <a16:creationId xmlns:a16="http://schemas.microsoft.com/office/drawing/2014/main" id="{4FBC4CC6-B9A7-1C86-7C2C-F089A12D1275}"/>
              </a:ext>
            </a:extLst>
          </p:cNvPr>
          <p:cNvSpPr>
            <a:spLocks noGrp="1"/>
          </p:cNvSpPr>
          <p:nvPr>
            <p:ph idx="1"/>
          </p:nvPr>
        </p:nvSpPr>
        <p:spPr/>
        <p:txBody>
          <a:bodyPr/>
          <a:lstStyle/>
          <a:p>
            <a:pPr algn="just"/>
            <a:r>
              <a:rPr lang="en-GB" b="0" i="0" dirty="0">
                <a:solidFill>
                  <a:srgbClr val="222222"/>
                </a:solidFill>
                <a:effectLst/>
                <a:latin typeface="Helmet"/>
              </a:rPr>
              <a:t>London property was already very costly in 2004 when Poland joined the European Union and has continued to soar in value since then. This might partly explain why Polish speakers have tended to cluster in the suburbs.</a:t>
            </a:r>
          </a:p>
          <a:p>
            <a:pPr marL="0" indent="0">
              <a:buNone/>
            </a:pPr>
            <a:endParaRPr lang="en-GB" dirty="0"/>
          </a:p>
        </p:txBody>
      </p:sp>
    </p:spTree>
    <p:extLst>
      <p:ext uri="{BB962C8B-B14F-4D97-AF65-F5344CB8AC3E}">
        <p14:creationId xmlns:p14="http://schemas.microsoft.com/office/powerpoint/2010/main" val="3937693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DCDAE-35C2-B11E-28BD-6E0B70768CF7}"/>
              </a:ext>
            </a:extLst>
          </p:cNvPr>
          <p:cNvSpPr>
            <a:spLocks noGrp="1"/>
          </p:cNvSpPr>
          <p:nvPr>
            <p:ph type="title"/>
          </p:nvPr>
        </p:nvSpPr>
        <p:spPr/>
        <p:txBody>
          <a:bodyPr>
            <a:normAutofit fontScale="90000"/>
          </a:bodyPr>
          <a:lstStyle/>
          <a:p>
            <a:r>
              <a:rPr lang="en-GB" sz="4400" dirty="0"/>
              <a:t>What language is represented here as the </a:t>
            </a:r>
            <a:r>
              <a:rPr lang="en-GB" sz="4400" b="1" dirty="0">
                <a:solidFill>
                  <a:srgbClr val="0070C0"/>
                </a:solidFill>
                <a:latin typeface="Arial" panose="020B0604020202020204" pitchFamily="34" charset="0"/>
                <a:cs typeface="Arial" panose="020B0604020202020204" pitchFamily="34" charset="0"/>
              </a:rPr>
              <a:t>main language </a:t>
            </a:r>
            <a:r>
              <a:rPr lang="en-GB" sz="4400" dirty="0"/>
              <a:t>spoken by the people who live there?</a:t>
            </a:r>
            <a:endParaRPr lang="en-GB" dirty="0"/>
          </a:p>
        </p:txBody>
      </p:sp>
      <p:sp>
        <p:nvSpPr>
          <p:cNvPr id="3" name="Content Placeholder 2">
            <a:extLst>
              <a:ext uri="{FF2B5EF4-FFF2-40B4-BE49-F238E27FC236}">
                <a16:creationId xmlns:a16="http://schemas.microsoft.com/office/drawing/2014/main" id="{D50E16C3-27A4-E58B-8A81-C52F64D5DCB6}"/>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7C786286-9099-41AA-7A2C-8B381B7F8FB8}"/>
              </a:ext>
            </a:extLst>
          </p:cNvPr>
          <p:cNvPicPr>
            <a:picLocks noChangeAspect="1"/>
          </p:cNvPicPr>
          <p:nvPr/>
        </p:nvPicPr>
        <p:blipFill>
          <a:blip r:embed="rId2"/>
          <a:stretch>
            <a:fillRect/>
          </a:stretch>
        </p:blipFill>
        <p:spPr>
          <a:xfrm>
            <a:off x="728468" y="1628775"/>
            <a:ext cx="6181725" cy="5229225"/>
          </a:xfrm>
          <a:prstGeom prst="rect">
            <a:avLst/>
          </a:prstGeom>
        </p:spPr>
      </p:pic>
    </p:spTree>
    <p:extLst>
      <p:ext uri="{BB962C8B-B14F-4D97-AF65-F5344CB8AC3E}">
        <p14:creationId xmlns:p14="http://schemas.microsoft.com/office/powerpoint/2010/main" val="2154117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73F1D-528C-5382-A1EB-96520CF1B51D}"/>
              </a:ext>
            </a:extLst>
          </p:cNvPr>
          <p:cNvSpPr>
            <a:spLocks noGrp="1"/>
          </p:cNvSpPr>
          <p:nvPr>
            <p:ph type="title"/>
          </p:nvPr>
        </p:nvSpPr>
        <p:spPr/>
        <p:txBody>
          <a:bodyPr/>
          <a:lstStyle/>
          <a:p>
            <a:r>
              <a:rPr lang="en-GB" b="1" dirty="0">
                <a:solidFill>
                  <a:srgbClr val="0070C0"/>
                </a:solidFill>
              </a:rPr>
              <a:t>Portuguese</a:t>
            </a:r>
          </a:p>
        </p:txBody>
      </p:sp>
      <p:sp>
        <p:nvSpPr>
          <p:cNvPr id="3" name="Content Placeholder 2">
            <a:extLst>
              <a:ext uri="{FF2B5EF4-FFF2-40B4-BE49-F238E27FC236}">
                <a16:creationId xmlns:a16="http://schemas.microsoft.com/office/drawing/2014/main" id="{BDA1C338-8EA9-A905-09DD-8BCB30526E4F}"/>
              </a:ext>
            </a:extLst>
          </p:cNvPr>
          <p:cNvSpPr>
            <a:spLocks noGrp="1"/>
          </p:cNvSpPr>
          <p:nvPr>
            <p:ph idx="1"/>
          </p:nvPr>
        </p:nvSpPr>
        <p:spPr/>
        <p:txBody>
          <a:bodyPr/>
          <a:lstStyle/>
          <a:p>
            <a:pPr marL="0" indent="0" algn="just">
              <a:buNone/>
            </a:pPr>
            <a:r>
              <a:rPr lang="en-GB" b="0" i="0" dirty="0">
                <a:solidFill>
                  <a:srgbClr val="222222"/>
                </a:solidFill>
                <a:effectLst/>
                <a:latin typeface="Helmet"/>
              </a:rPr>
              <a:t>The southern end of the Victoria Line, particularly between Stockwell and Vauxhall, has long been the focal point of London's Portuguese-speaking community, which has grown exponentially in recent decades and begun to spill over into nearby Brixton.</a:t>
            </a:r>
            <a:endParaRPr lang="en-GB" dirty="0"/>
          </a:p>
        </p:txBody>
      </p:sp>
    </p:spTree>
    <p:extLst>
      <p:ext uri="{BB962C8B-B14F-4D97-AF65-F5344CB8AC3E}">
        <p14:creationId xmlns:p14="http://schemas.microsoft.com/office/powerpoint/2010/main" val="1666919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0D194-37CF-34B5-0908-9F23450CC66C}"/>
              </a:ext>
            </a:extLst>
          </p:cNvPr>
          <p:cNvSpPr>
            <a:spLocks noGrp="1"/>
          </p:cNvSpPr>
          <p:nvPr>
            <p:ph type="ctrTitle"/>
          </p:nvPr>
        </p:nvSpPr>
        <p:spPr/>
        <p:txBody>
          <a:bodyPr>
            <a:normAutofit fontScale="90000"/>
          </a:bodyPr>
          <a:lstStyle/>
          <a:p>
            <a:r>
              <a:rPr lang="en-GB" b="1" dirty="0">
                <a:solidFill>
                  <a:srgbClr val="0070C0"/>
                </a:solidFill>
                <a:latin typeface="Arial"/>
                <a:cs typeface="Arial"/>
              </a:rPr>
              <a:t>London: City of Languages</a:t>
            </a:r>
            <a:br>
              <a:rPr lang="en-GB" b="1" dirty="0">
                <a:latin typeface="Arial" panose="020B0604020202020204" pitchFamily="34" charset="0"/>
                <a:cs typeface="Arial" panose="020B0604020202020204" pitchFamily="34" charset="0"/>
              </a:rPr>
            </a:br>
            <a:r>
              <a:rPr lang="en-GB" b="1" dirty="0">
                <a:solidFill>
                  <a:srgbClr val="0070C0"/>
                </a:solidFill>
                <a:latin typeface="Arial"/>
                <a:cs typeface="Arial"/>
              </a:rPr>
              <a:t>Welcome!</a:t>
            </a:r>
          </a:p>
        </p:txBody>
      </p:sp>
      <p:sp>
        <p:nvSpPr>
          <p:cNvPr id="3" name="Subtitle 2">
            <a:extLst>
              <a:ext uri="{FF2B5EF4-FFF2-40B4-BE49-F238E27FC236}">
                <a16:creationId xmlns:a16="http://schemas.microsoft.com/office/drawing/2014/main" id="{12710944-B78E-8AAC-B4E7-C92689E614AE}"/>
              </a:ext>
            </a:extLst>
          </p:cNvPr>
          <p:cNvSpPr>
            <a:spLocks noGrp="1"/>
          </p:cNvSpPr>
          <p:nvPr>
            <p:ph type="subTitle" idx="1"/>
          </p:nvPr>
        </p:nvSpPr>
        <p:spPr/>
        <p:txBody>
          <a:bodyPr/>
          <a:lstStyle/>
          <a:p>
            <a:endParaRPr lang="en-GB"/>
          </a:p>
        </p:txBody>
      </p:sp>
      <p:pic>
        <p:nvPicPr>
          <p:cNvPr id="5" name="Picture 4" descr="A close-up of a sign&#10;&#10;AI-generated content may be incorrect.">
            <a:extLst>
              <a:ext uri="{FF2B5EF4-FFF2-40B4-BE49-F238E27FC236}">
                <a16:creationId xmlns:a16="http://schemas.microsoft.com/office/drawing/2014/main" id="{82310B39-F94A-58D7-1CE3-D142497A86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0991" y="3672681"/>
            <a:ext cx="6130018" cy="1514475"/>
          </a:xfrm>
          <a:prstGeom prst="rect">
            <a:avLst/>
          </a:prstGeom>
        </p:spPr>
      </p:pic>
      <p:sp>
        <p:nvSpPr>
          <p:cNvPr id="6" name="TextBox 5">
            <a:extLst>
              <a:ext uri="{FF2B5EF4-FFF2-40B4-BE49-F238E27FC236}">
                <a16:creationId xmlns:a16="http://schemas.microsoft.com/office/drawing/2014/main" id="{AC44206B-6E66-A189-1C1E-433872E5EB68}"/>
              </a:ext>
            </a:extLst>
          </p:cNvPr>
          <p:cNvSpPr txBox="1"/>
          <p:nvPr/>
        </p:nvSpPr>
        <p:spPr>
          <a:xfrm>
            <a:off x="1995949" y="5673213"/>
            <a:ext cx="7393858" cy="646331"/>
          </a:xfrm>
          <a:prstGeom prst="rect">
            <a:avLst/>
          </a:prstGeom>
          <a:noFill/>
        </p:spPr>
        <p:txBody>
          <a:bodyPr wrap="square" rtlCol="0">
            <a:spAutoFit/>
          </a:bodyPr>
          <a:lstStyle/>
          <a:p>
            <a:pPr algn="ctr"/>
            <a:r>
              <a:rPr lang="en-GB" dirty="0">
                <a:hlinkClick r:id="rId3"/>
              </a:rPr>
              <a:t>https://londoncityoflanguages.org.uk/</a:t>
            </a:r>
            <a:endParaRPr lang="en-GB" dirty="0"/>
          </a:p>
          <a:p>
            <a:pPr algn="ctr"/>
            <a:r>
              <a:rPr lang="en-GB" dirty="0"/>
              <a:t>Celebrating the superpower of languages in London</a:t>
            </a:r>
          </a:p>
        </p:txBody>
      </p:sp>
      <p:pic>
        <p:nvPicPr>
          <p:cNvPr id="4" name="Picture 3">
            <a:extLst>
              <a:ext uri="{FF2B5EF4-FFF2-40B4-BE49-F238E27FC236}">
                <a16:creationId xmlns:a16="http://schemas.microsoft.com/office/drawing/2014/main" id="{5C941560-530E-01BB-6CE5-FE56C62BC843}"/>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591523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0D194-37CF-34B5-0908-9F23450CC66C}"/>
              </a:ext>
            </a:extLst>
          </p:cNvPr>
          <p:cNvSpPr>
            <a:spLocks noGrp="1"/>
          </p:cNvSpPr>
          <p:nvPr>
            <p:ph type="ctrTitle"/>
          </p:nvPr>
        </p:nvSpPr>
        <p:spPr/>
        <p:txBody>
          <a:bodyPr>
            <a:normAutofit fontScale="90000"/>
          </a:bodyPr>
          <a:lstStyle/>
          <a:p>
            <a:r>
              <a:rPr lang="en-GB" b="1" dirty="0">
                <a:solidFill>
                  <a:srgbClr val="0070C0"/>
                </a:solidFill>
                <a:latin typeface="Arial" panose="020B0604020202020204" pitchFamily="34" charset="0"/>
                <a:cs typeface="Arial" panose="020B0604020202020204" pitchFamily="34" charset="0"/>
              </a:rPr>
              <a:t>London: City of Languages</a:t>
            </a:r>
            <a:br>
              <a:rPr lang="en-GB" b="1" dirty="0">
                <a:solidFill>
                  <a:srgbClr val="0070C0"/>
                </a:solidFill>
                <a:latin typeface="Arial" panose="020B0604020202020204" pitchFamily="34" charset="0"/>
                <a:cs typeface="Arial" panose="020B0604020202020204" pitchFamily="34" charset="0"/>
              </a:rPr>
            </a:br>
            <a:r>
              <a:rPr lang="en-GB" b="1" dirty="0">
                <a:solidFill>
                  <a:srgbClr val="0070C0"/>
                </a:solidFill>
                <a:latin typeface="Arial" panose="020B0604020202020204" pitchFamily="34" charset="0"/>
                <a:cs typeface="Arial" panose="020B0604020202020204" pitchFamily="34" charset="0"/>
              </a:rPr>
              <a:t>Welcome</a:t>
            </a:r>
            <a:r>
              <a:rPr lang="en-GB" dirty="0">
                <a:solidFill>
                  <a:srgbClr val="0070C0"/>
                </a:solidFill>
                <a:latin typeface="Arial" panose="020B0604020202020204" pitchFamily="34" charset="0"/>
                <a:cs typeface="Arial" panose="020B0604020202020204" pitchFamily="34" charset="0"/>
              </a:rPr>
              <a:t>!</a:t>
            </a:r>
          </a:p>
        </p:txBody>
      </p:sp>
      <p:sp>
        <p:nvSpPr>
          <p:cNvPr id="3" name="Subtitle 2">
            <a:extLst>
              <a:ext uri="{FF2B5EF4-FFF2-40B4-BE49-F238E27FC236}">
                <a16:creationId xmlns:a16="http://schemas.microsoft.com/office/drawing/2014/main" id="{12710944-B78E-8AAC-B4E7-C92689E614AE}"/>
              </a:ext>
            </a:extLst>
          </p:cNvPr>
          <p:cNvSpPr>
            <a:spLocks noGrp="1"/>
          </p:cNvSpPr>
          <p:nvPr>
            <p:ph type="subTitle" idx="1"/>
          </p:nvPr>
        </p:nvSpPr>
        <p:spPr/>
        <p:txBody>
          <a:bodyPr/>
          <a:lstStyle/>
          <a:p>
            <a:endParaRPr lang="en-GB"/>
          </a:p>
        </p:txBody>
      </p:sp>
      <p:pic>
        <p:nvPicPr>
          <p:cNvPr id="5" name="Picture 4" descr="A close-up of a sign&#10;&#10;AI-generated content may be incorrect.">
            <a:extLst>
              <a:ext uri="{FF2B5EF4-FFF2-40B4-BE49-F238E27FC236}">
                <a16:creationId xmlns:a16="http://schemas.microsoft.com/office/drawing/2014/main" id="{82310B39-F94A-58D7-1CE3-D142497A86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0991" y="3672681"/>
            <a:ext cx="6130018" cy="1514475"/>
          </a:xfrm>
          <a:prstGeom prst="rect">
            <a:avLst/>
          </a:prstGeom>
        </p:spPr>
      </p:pic>
      <p:sp>
        <p:nvSpPr>
          <p:cNvPr id="6" name="TextBox 5">
            <a:extLst>
              <a:ext uri="{FF2B5EF4-FFF2-40B4-BE49-F238E27FC236}">
                <a16:creationId xmlns:a16="http://schemas.microsoft.com/office/drawing/2014/main" id="{AC44206B-6E66-A189-1C1E-433872E5EB68}"/>
              </a:ext>
            </a:extLst>
          </p:cNvPr>
          <p:cNvSpPr txBox="1"/>
          <p:nvPr/>
        </p:nvSpPr>
        <p:spPr>
          <a:xfrm>
            <a:off x="1995949" y="5673213"/>
            <a:ext cx="7393858" cy="646331"/>
          </a:xfrm>
          <a:prstGeom prst="rect">
            <a:avLst/>
          </a:prstGeom>
          <a:noFill/>
        </p:spPr>
        <p:txBody>
          <a:bodyPr wrap="square" rtlCol="0">
            <a:spAutoFit/>
          </a:bodyPr>
          <a:lstStyle/>
          <a:p>
            <a:pPr algn="ctr"/>
            <a:r>
              <a:rPr lang="en-GB" dirty="0">
                <a:hlinkClick r:id="rId3"/>
              </a:rPr>
              <a:t>https://londoncityoflanguages.org.uk/</a:t>
            </a:r>
            <a:endParaRPr lang="en-GB" dirty="0"/>
          </a:p>
          <a:p>
            <a:pPr algn="ctr"/>
            <a:r>
              <a:rPr lang="en-GB" dirty="0"/>
              <a:t>Celebrating the superpower of languages in London</a:t>
            </a:r>
          </a:p>
        </p:txBody>
      </p:sp>
    </p:spTree>
    <p:extLst>
      <p:ext uri="{BB962C8B-B14F-4D97-AF65-F5344CB8AC3E}">
        <p14:creationId xmlns:p14="http://schemas.microsoft.com/office/powerpoint/2010/main" val="254312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1B42C-52B8-CAD4-0CDE-0CB5E51DAA8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3453A38-C15F-7EE4-507A-1BCEED248BAE}"/>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D4FA247E-399D-5E02-318F-A6979D8F7EB2}"/>
              </a:ext>
            </a:extLst>
          </p:cNvPr>
          <p:cNvPicPr>
            <a:picLocks noChangeAspect="1"/>
          </p:cNvPicPr>
          <p:nvPr/>
        </p:nvPicPr>
        <p:blipFill>
          <a:blip r:embed="rId2"/>
          <a:stretch>
            <a:fillRect/>
          </a:stretch>
        </p:blipFill>
        <p:spPr>
          <a:xfrm>
            <a:off x="0" y="633121"/>
            <a:ext cx="12192000" cy="5591758"/>
          </a:xfrm>
          <a:prstGeom prst="rect">
            <a:avLst/>
          </a:prstGeom>
        </p:spPr>
      </p:pic>
      <p:sp>
        <p:nvSpPr>
          <p:cNvPr id="6" name="TextBox 5">
            <a:extLst>
              <a:ext uri="{FF2B5EF4-FFF2-40B4-BE49-F238E27FC236}">
                <a16:creationId xmlns:a16="http://schemas.microsoft.com/office/drawing/2014/main" id="{E00AF394-41E9-662A-900A-7D024D29B19D}"/>
              </a:ext>
            </a:extLst>
          </p:cNvPr>
          <p:cNvSpPr txBox="1"/>
          <p:nvPr/>
        </p:nvSpPr>
        <p:spPr>
          <a:xfrm>
            <a:off x="970385" y="2332653"/>
            <a:ext cx="9377264" cy="2400657"/>
          </a:xfrm>
          <a:prstGeom prst="rect">
            <a:avLst/>
          </a:prstGeom>
          <a:solidFill>
            <a:srgbClr val="FFFFCC"/>
          </a:solidFill>
        </p:spPr>
        <p:txBody>
          <a:bodyPr wrap="square" rtlCol="0">
            <a:spAutoFit/>
          </a:bodyPr>
          <a:lstStyle/>
          <a:p>
            <a:r>
              <a:rPr lang="en-GB" sz="3000" b="0" i="0" dirty="0">
                <a:solidFill>
                  <a:srgbClr val="222222"/>
                </a:solidFill>
                <a:effectLst/>
                <a:latin typeface="Helmet"/>
              </a:rPr>
              <a:t>Hurtling deep underground in a Tube train, it can be hard to picture the streets overhead, and harder still to learn much about their </a:t>
            </a:r>
            <a:r>
              <a:rPr lang="en-GB" sz="3000" b="1" i="0" dirty="0">
                <a:solidFill>
                  <a:srgbClr val="222222"/>
                </a:solidFill>
                <a:effectLst/>
                <a:highlight>
                  <a:srgbClr val="FFFF00"/>
                </a:highlight>
                <a:latin typeface="Helmet"/>
              </a:rPr>
              <a:t>eight million </a:t>
            </a:r>
            <a:r>
              <a:rPr lang="en-GB" sz="3000" b="0" i="0" dirty="0">
                <a:solidFill>
                  <a:srgbClr val="222222"/>
                </a:solidFill>
                <a:effectLst/>
                <a:latin typeface="Helmet"/>
              </a:rPr>
              <a:t>inhabitants. But London is one of the most linguistically interesting cities in the world, with </a:t>
            </a:r>
            <a:r>
              <a:rPr lang="en-GB" sz="3000" b="1" i="0" dirty="0">
                <a:solidFill>
                  <a:srgbClr val="222222"/>
                </a:solidFill>
                <a:effectLst/>
                <a:highlight>
                  <a:srgbClr val="FFFF00"/>
                </a:highlight>
                <a:latin typeface="Helmet"/>
              </a:rPr>
              <a:t>more than 100 languages </a:t>
            </a:r>
            <a:r>
              <a:rPr lang="en-GB" sz="3000" b="0" i="0" dirty="0">
                <a:solidFill>
                  <a:srgbClr val="222222"/>
                </a:solidFill>
                <a:effectLst/>
                <a:latin typeface="Helmet"/>
              </a:rPr>
              <a:t>in use across the city.</a:t>
            </a:r>
            <a:endParaRPr lang="en-GB" sz="3000" dirty="0"/>
          </a:p>
        </p:txBody>
      </p:sp>
    </p:spTree>
    <p:extLst>
      <p:ext uri="{BB962C8B-B14F-4D97-AF65-F5344CB8AC3E}">
        <p14:creationId xmlns:p14="http://schemas.microsoft.com/office/powerpoint/2010/main" val="1804968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06D67-993C-C119-BBE4-605E10CF6848}"/>
              </a:ext>
            </a:extLst>
          </p:cNvPr>
          <p:cNvSpPr>
            <a:spLocks noGrp="1"/>
          </p:cNvSpPr>
          <p:nvPr>
            <p:ph type="title"/>
          </p:nvPr>
        </p:nvSpPr>
        <p:spPr/>
        <p:txBody>
          <a:bodyPr>
            <a:normAutofit fontScale="90000"/>
          </a:bodyPr>
          <a:lstStyle/>
          <a:p>
            <a:pPr algn="ctr"/>
            <a:br>
              <a:rPr lang="en-GB" dirty="0"/>
            </a:br>
            <a:r>
              <a:rPr lang="en-GB" b="1" i="0" dirty="0">
                <a:solidFill>
                  <a:srgbClr val="0070C0"/>
                </a:solidFill>
                <a:effectLst/>
                <a:latin typeface="Helmet"/>
              </a:rPr>
              <a:t>A journey through language</a:t>
            </a:r>
            <a:br>
              <a:rPr lang="en-GB" b="1" i="0" dirty="0">
                <a:solidFill>
                  <a:srgbClr val="0070C0"/>
                </a:solidFill>
                <a:effectLst/>
                <a:latin typeface="Helmet"/>
              </a:rPr>
            </a:br>
            <a:endParaRPr lang="en-GB" dirty="0">
              <a:solidFill>
                <a:srgbClr val="0070C0"/>
              </a:solidFill>
            </a:endParaRPr>
          </a:p>
        </p:txBody>
      </p:sp>
      <p:sp>
        <p:nvSpPr>
          <p:cNvPr id="3" name="Content Placeholder 2">
            <a:extLst>
              <a:ext uri="{FF2B5EF4-FFF2-40B4-BE49-F238E27FC236}">
                <a16:creationId xmlns:a16="http://schemas.microsoft.com/office/drawing/2014/main" id="{E200E453-0FFD-EC8F-83C2-D64E36620A75}"/>
              </a:ext>
            </a:extLst>
          </p:cNvPr>
          <p:cNvSpPr>
            <a:spLocks noGrp="1"/>
          </p:cNvSpPr>
          <p:nvPr>
            <p:ph idx="1"/>
          </p:nvPr>
        </p:nvSpPr>
        <p:spPr/>
        <p:txBody>
          <a:bodyPr/>
          <a:lstStyle/>
          <a:p>
            <a:pPr marL="0" indent="0">
              <a:buNone/>
            </a:pPr>
            <a:r>
              <a:rPr lang="en-GB" dirty="0"/>
              <a:t>Watch the clip called  					    about how </a:t>
            </a:r>
          </a:p>
          <a:p>
            <a:pPr marL="0" indent="0">
              <a:buNone/>
            </a:pPr>
            <a:endParaRPr lang="en-GB" dirty="0"/>
          </a:p>
          <a:p>
            <a:pPr marL="0" indent="0">
              <a:buNone/>
            </a:pPr>
            <a:r>
              <a:rPr lang="en-GB" dirty="0"/>
              <a:t>many languages are spoken on the route of the Victoria Line and </a:t>
            </a:r>
          </a:p>
          <a:p>
            <a:pPr marL="0" indent="0">
              <a:buNone/>
            </a:pPr>
            <a:endParaRPr lang="en-GB" dirty="0"/>
          </a:p>
          <a:p>
            <a:pPr marL="0" indent="0">
              <a:buNone/>
            </a:pPr>
            <a:r>
              <a:rPr lang="en-GB" dirty="0"/>
              <a:t>see how many you recognise.  </a:t>
            </a:r>
          </a:p>
          <a:p>
            <a:pPr marL="0" indent="0">
              <a:buNone/>
            </a:pPr>
            <a:endParaRPr lang="en-GB" dirty="0"/>
          </a:p>
          <a:p>
            <a:pPr marL="0" indent="0">
              <a:buNone/>
            </a:pPr>
            <a:r>
              <a:rPr lang="en-GB" dirty="0">
                <a:hlinkClick r:id="rId2"/>
              </a:rPr>
              <a:t>https://www.bbc.co.uk/news/resources/idt-1e4fbcb9-5bd6-4e14-adf5-bf3ab1ba79bb</a:t>
            </a:r>
            <a:endParaRPr lang="en-GB" dirty="0"/>
          </a:p>
        </p:txBody>
      </p:sp>
      <p:pic>
        <p:nvPicPr>
          <p:cNvPr id="5" name="Picture 4">
            <a:extLst>
              <a:ext uri="{FF2B5EF4-FFF2-40B4-BE49-F238E27FC236}">
                <a16:creationId xmlns:a16="http://schemas.microsoft.com/office/drawing/2014/main" id="{AB34526F-AF09-B6BE-9290-9F3A4A52CD18}"/>
              </a:ext>
            </a:extLst>
          </p:cNvPr>
          <p:cNvPicPr>
            <a:picLocks noChangeAspect="1"/>
          </p:cNvPicPr>
          <p:nvPr/>
        </p:nvPicPr>
        <p:blipFill>
          <a:blip r:embed="rId3"/>
          <a:stretch>
            <a:fillRect/>
          </a:stretch>
        </p:blipFill>
        <p:spPr>
          <a:xfrm>
            <a:off x="4261294" y="1690688"/>
            <a:ext cx="4181475" cy="790575"/>
          </a:xfrm>
          <a:prstGeom prst="rect">
            <a:avLst/>
          </a:prstGeom>
        </p:spPr>
      </p:pic>
    </p:spTree>
    <p:extLst>
      <p:ext uri="{BB962C8B-B14F-4D97-AF65-F5344CB8AC3E}">
        <p14:creationId xmlns:p14="http://schemas.microsoft.com/office/powerpoint/2010/main" val="1232115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82E62-5D74-B9C3-8D14-E598808E3D8E}"/>
              </a:ext>
            </a:extLst>
          </p:cNvPr>
          <p:cNvSpPr>
            <a:spLocks noGrp="1"/>
          </p:cNvSpPr>
          <p:nvPr>
            <p:ph type="title"/>
          </p:nvPr>
        </p:nvSpPr>
        <p:spPr/>
        <p:txBody>
          <a:bodyPr/>
          <a:lstStyle/>
          <a:p>
            <a:r>
              <a:rPr lang="en-GB" b="1" dirty="0">
                <a:solidFill>
                  <a:srgbClr val="0070C0"/>
                </a:solidFill>
              </a:rPr>
              <a:t>What are the 10 most widely-spoken languages in London other than English?</a:t>
            </a:r>
          </a:p>
        </p:txBody>
      </p:sp>
      <p:sp>
        <p:nvSpPr>
          <p:cNvPr id="3" name="Content Placeholder 2">
            <a:extLst>
              <a:ext uri="{FF2B5EF4-FFF2-40B4-BE49-F238E27FC236}">
                <a16:creationId xmlns:a16="http://schemas.microsoft.com/office/drawing/2014/main" id="{BEE5F87A-DAAF-C927-BE28-7CB6217825A8}"/>
              </a:ext>
            </a:extLst>
          </p:cNvPr>
          <p:cNvSpPr>
            <a:spLocks noGrp="1"/>
          </p:cNvSpPr>
          <p:nvPr>
            <p:ph idx="1"/>
          </p:nvPr>
        </p:nvSpPr>
        <p:spPr>
          <a:xfrm>
            <a:off x="254524" y="1825625"/>
            <a:ext cx="11099276" cy="4351338"/>
          </a:xfrm>
        </p:spPr>
        <p:txBody>
          <a:bodyPr>
            <a:normAutofit fontScale="85000" lnSpcReduction="20000"/>
          </a:bodyPr>
          <a:lstStyle/>
          <a:p>
            <a:pPr marL="514350" indent="-514350" algn="l" fontAlgn="base">
              <a:buFont typeface="+mj-lt"/>
              <a:buAutoNum type="arabicPeriod"/>
            </a:pPr>
            <a:r>
              <a:rPr lang="en-GB" b="0" i="0" dirty="0">
                <a:solidFill>
                  <a:srgbClr val="181717"/>
                </a:solidFill>
                <a:effectLst/>
                <a:latin typeface="open sans" panose="020B0606030504020204" pitchFamily="34" charset="0"/>
              </a:rPr>
              <a:t>Polish - 147787</a:t>
            </a:r>
          </a:p>
          <a:p>
            <a:pPr marL="514350" indent="-514350" algn="l" fontAlgn="base">
              <a:buFont typeface="+mj-lt"/>
              <a:buAutoNum type="arabicPeriod"/>
            </a:pPr>
            <a:r>
              <a:rPr lang="en-GB" b="0" i="0" dirty="0">
                <a:solidFill>
                  <a:srgbClr val="181717"/>
                </a:solidFill>
                <a:effectLst/>
                <a:latin typeface="open sans" panose="020B0606030504020204" pitchFamily="34" charset="0"/>
              </a:rPr>
              <a:t>Bengali - 114152 (typically from Bangladesh and Indian West Bengal)</a:t>
            </a:r>
          </a:p>
          <a:p>
            <a:pPr marL="514350" indent="-514350" algn="l" fontAlgn="base">
              <a:buFont typeface="+mj-lt"/>
              <a:buAutoNum type="arabicPeriod"/>
            </a:pPr>
            <a:r>
              <a:rPr lang="en-GB" b="0" i="0" dirty="0">
                <a:solidFill>
                  <a:srgbClr val="181717"/>
                </a:solidFill>
                <a:effectLst/>
                <a:latin typeface="open sans" panose="020B0606030504020204" pitchFamily="34" charset="0"/>
              </a:rPr>
              <a:t>Gujarati - 101667 (mostly from Indian Gujarat)</a:t>
            </a:r>
          </a:p>
          <a:p>
            <a:pPr marL="514350" indent="-514350" algn="l" fontAlgn="base">
              <a:buFont typeface="+mj-lt"/>
              <a:buAutoNum type="arabicPeriod"/>
            </a:pPr>
            <a:r>
              <a:rPr lang="en-GB" b="0" i="0" dirty="0">
                <a:solidFill>
                  <a:srgbClr val="181717"/>
                </a:solidFill>
                <a:effectLst/>
                <a:latin typeface="open sans" panose="020B0606030504020204" pitchFamily="34" charset="0"/>
              </a:rPr>
              <a:t>French - 84036 (will include French speakers from former French colonies)</a:t>
            </a:r>
          </a:p>
          <a:p>
            <a:pPr marL="514350" indent="-514350" algn="l" fontAlgn="base">
              <a:buFont typeface="+mj-lt"/>
              <a:buAutoNum type="arabicPeriod"/>
            </a:pPr>
            <a:r>
              <a:rPr lang="en-GB" b="0" i="0" dirty="0">
                <a:solidFill>
                  <a:srgbClr val="181717"/>
                </a:solidFill>
                <a:effectLst/>
                <a:latin typeface="open sans" panose="020B0606030504020204" pitchFamily="34" charset="0"/>
              </a:rPr>
              <a:t>Urdu - 78667 (typically from Pakistan and Northwest India)</a:t>
            </a:r>
          </a:p>
          <a:p>
            <a:pPr marL="514350" indent="-514350" algn="l" fontAlgn="base">
              <a:buFont typeface="+mj-lt"/>
              <a:buAutoNum type="arabicPeriod"/>
            </a:pPr>
            <a:r>
              <a:rPr lang="en-GB" b="0" i="0" dirty="0">
                <a:solidFill>
                  <a:srgbClr val="181717"/>
                </a:solidFill>
                <a:effectLst/>
                <a:latin typeface="open sans" panose="020B0606030504020204" pitchFamily="34" charset="0"/>
              </a:rPr>
              <a:t>Portuguese - 71748 (will include Brazilians and other ex-Portuguese colonies)</a:t>
            </a:r>
          </a:p>
          <a:p>
            <a:pPr marL="514350" indent="-514350" algn="l" fontAlgn="base">
              <a:buFont typeface="+mj-lt"/>
              <a:buAutoNum type="arabicPeriod"/>
            </a:pPr>
            <a:r>
              <a:rPr lang="en-GB" b="0" i="0" dirty="0">
                <a:solidFill>
                  <a:srgbClr val="181717"/>
                </a:solidFill>
                <a:effectLst/>
                <a:latin typeface="open sans" panose="020B0606030504020204" pitchFamily="34" charset="0"/>
              </a:rPr>
              <a:t>Turkish - 71229</a:t>
            </a:r>
          </a:p>
          <a:p>
            <a:pPr marL="514350" indent="-514350" algn="l" fontAlgn="base">
              <a:buFont typeface="+mj-lt"/>
              <a:buAutoNum type="arabicPeriod"/>
            </a:pPr>
            <a:r>
              <a:rPr lang="en-GB" b="0" i="0" dirty="0">
                <a:solidFill>
                  <a:srgbClr val="181717"/>
                </a:solidFill>
                <a:effectLst/>
                <a:latin typeface="open sans" panose="020B0606030504020204" pitchFamily="34" charset="0"/>
              </a:rPr>
              <a:t>Spanish - 71065 (will include South Americans and ex-Spanish colonies)</a:t>
            </a:r>
          </a:p>
          <a:p>
            <a:pPr marL="514350" indent="-514350" algn="l" fontAlgn="base">
              <a:buFont typeface="+mj-lt"/>
              <a:buAutoNum type="arabicPeriod"/>
            </a:pPr>
            <a:r>
              <a:rPr lang="en-GB" b="0" i="0" dirty="0">
                <a:solidFill>
                  <a:srgbClr val="181717"/>
                </a:solidFill>
                <a:effectLst/>
                <a:latin typeface="open sans" panose="020B0606030504020204" pitchFamily="34" charset="0"/>
              </a:rPr>
              <a:t>Arabic - 70577</a:t>
            </a:r>
          </a:p>
          <a:p>
            <a:pPr marL="514350" indent="-514350" algn="l" fontAlgn="base">
              <a:buFont typeface="+mj-lt"/>
              <a:buAutoNum type="arabicPeriod"/>
            </a:pPr>
            <a:r>
              <a:rPr lang="en-GB" b="0" i="0" dirty="0">
                <a:solidFill>
                  <a:srgbClr val="181717"/>
                </a:solidFill>
                <a:effectLst/>
                <a:latin typeface="open sans" panose="020B0606030504020204" pitchFamily="34" charset="0"/>
              </a:rPr>
              <a:t>Tamil - 70556 (typically from Indian Tamil Nadu and Sri Lanka)</a:t>
            </a:r>
          </a:p>
          <a:p>
            <a:pPr marL="0" indent="0">
              <a:buNone/>
            </a:pPr>
            <a:endParaRPr lang="en-GB" dirty="0"/>
          </a:p>
        </p:txBody>
      </p:sp>
    </p:spTree>
    <p:extLst>
      <p:ext uri="{BB962C8B-B14F-4D97-AF65-F5344CB8AC3E}">
        <p14:creationId xmlns:p14="http://schemas.microsoft.com/office/powerpoint/2010/main" val="425808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5791A-7009-2A2B-8765-8FDA213AE226}"/>
              </a:ext>
            </a:extLst>
          </p:cNvPr>
          <p:cNvSpPr>
            <a:spLocks noGrp="1"/>
          </p:cNvSpPr>
          <p:nvPr>
            <p:ph type="title"/>
          </p:nvPr>
        </p:nvSpPr>
        <p:spPr/>
        <p:txBody>
          <a:bodyPr/>
          <a:lstStyle/>
          <a:p>
            <a:r>
              <a:rPr lang="en-GB" b="1" dirty="0">
                <a:solidFill>
                  <a:srgbClr val="0070C0"/>
                </a:solidFill>
              </a:rPr>
              <a:t>Now to quiz you on how well you know London’s linguistic geography…</a:t>
            </a:r>
          </a:p>
        </p:txBody>
      </p:sp>
      <p:sp>
        <p:nvSpPr>
          <p:cNvPr id="3" name="Content Placeholder 2">
            <a:extLst>
              <a:ext uri="{FF2B5EF4-FFF2-40B4-BE49-F238E27FC236}">
                <a16:creationId xmlns:a16="http://schemas.microsoft.com/office/drawing/2014/main" id="{0F2C0BD9-B1C9-7E23-08A0-D2DBCB50848E}"/>
              </a:ext>
            </a:extLst>
          </p:cNvPr>
          <p:cNvSpPr>
            <a:spLocks noGrp="1"/>
          </p:cNvSpPr>
          <p:nvPr>
            <p:ph idx="1"/>
          </p:nvPr>
        </p:nvSpPr>
        <p:spPr/>
        <p:txBody>
          <a:bodyPr/>
          <a:lstStyle/>
          <a:p>
            <a:pPr marL="0" indent="0">
              <a:buNone/>
            </a:pPr>
            <a:endParaRPr lang="en-GB" dirty="0"/>
          </a:p>
        </p:txBody>
      </p:sp>
    </p:spTree>
    <p:extLst>
      <p:ext uri="{BB962C8B-B14F-4D97-AF65-F5344CB8AC3E}">
        <p14:creationId xmlns:p14="http://schemas.microsoft.com/office/powerpoint/2010/main" val="1527949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8F71F-A849-39F5-6CAD-BF490C1D900B}"/>
              </a:ext>
            </a:extLst>
          </p:cNvPr>
          <p:cNvSpPr>
            <a:spLocks noGrp="1"/>
          </p:cNvSpPr>
          <p:nvPr>
            <p:ph type="title"/>
          </p:nvPr>
        </p:nvSpPr>
        <p:spPr/>
        <p:txBody>
          <a:bodyPr>
            <a:normAutofit/>
          </a:bodyPr>
          <a:lstStyle/>
          <a:p>
            <a:r>
              <a:rPr lang="en-GB" sz="3500" dirty="0"/>
              <a:t>What language is represented here as the </a:t>
            </a:r>
            <a:r>
              <a:rPr lang="en-GB" sz="3500" b="1" dirty="0">
                <a:solidFill>
                  <a:srgbClr val="0070C0"/>
                </a:solidFill>
              </a:rPr>
              <a:t>main language </a:t>
            </a:r>
            <a:r>
              <a:rPr lang="en-GB" sz="3500" dirty="0"/>
              <a:t>spoken by the people who live there?</a:t>
            </a:r>
          </a:p>
        </p:txBody>
      </p:sp>
      <p:sp>
        <p:nvSpPr>
          <p:cNvPr id="3" name="Content Placeholder 2">
            <a:extLst>
              <a:ext uri="{FF2B5EF4-FFF2-40B4-BE49-F238E27FC236}">
                <a16:creationId xmlns:a16="http://schemas.microsoft.com/office/drawing/2014/main" id="{E54E9E0A-A031-0591-C07F-0AF7CAA8FF65}"/>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A3856EBA-A457-EA5E-8C5D-EFF22C893DB3}"/>
              </a:ext>
            </a:extLst>
          </p:cNvPr>
          <p:cNvPicPr>
            <a:picLocks noChangeAspect="1"/>
          </p:cNvPicPr>
          <p:nvPr/>
        </p:nvPicPr>
        <p:blipFill>
          <a:blip r:embed="rId2"/>
          <a:stretch>
            <a:fillRect/>
          </a:stretch>
        </p:blipFill>
        <p:spPr>
          <a:xfrm>
            <a:off x="838200" y="1547495"/>
            <a:ext cx="6486525" cy="5219700"/>
          </a:xfrm>
          <a:prstGeom prst="rect">
            <a:avLst/>
          </a:prstGeom>
        </p:spPr>
      </p:pic>
    </p:spTree>
    <p:extLst>
      <p:ext uri="{BB962C8B-B14F-4D97-AF65-F5344CB8AC3E}">
        <p14:creationId xmlns:p14="http://schemas.microsoft.com/office/powerpoint/2010/main" val="3995491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B4E27-844D-3EE0-14C9-63189EF8ADEE}"/>
              </a:ext>
            </a:extLst>
          </p:cNvPr>
          <p:cNvSpPr>
            <a:spLocks noGrp="1"/>
          </p:cNvSpPr>
          <p:nvPr>
            <p:ph type="title"/>
          </p:nvPr>
        </p:nvSpPr>
        <p:spPr/>
        <p:txBody>
          <a:bodyPr/>
          <a:lstStyle/>
          <a:p>
            <a:r>
              <a:rPr lang="en-GB" b="1" dirty="0">
                <a:solidFill>
                  <a:srgbClr val="0070C0"/>
                </a:solidFill>
              </a:rPr>
              <a:t>Turkish</a:t>
            </a:r>
          </a:p>
        </p:txBody>
      </p:sp>
      <p:sp>
        <p:nvSpPr>
          <p:cNvPr id="3" name="Content Placeholder 2">
            <a:extLst>
              <a:ext uri="{FF2B5EF4-FFF2-40B4-BE49-F238E27FC236}">
                <a16:creationId xmlns:a16="http://schemas.microsoft.com/office/drawing/2014/main" id="{B4B1F7A7-BA80-3F94-0B61-D98012E94D11}"/>
              </a:ext>
            </a:extLst>
          </p:cNvPr>
          <p:cNvSpPr>
            <a:spLocks noGrp="1"/>
          </p:cNvSpPr>
          <p:nvPr>
            <p:ph idx="1"/>
          </p:nvPr>
        </p:nvSpPr>
        <p:spPr/>
        <p:txBody>
          <a:bodyPr/>
          <a:lstStyle/>
          <a:p>
            <a:pPr marL="0" indent="0" algn="just">
              <a:buNone/>
            </a:pPr>
            <a:r>
              <a:rPr lang="en-GB" b="0" i="0" dirty="0">
                <a:solidFill>
                  <a:srgbClr val="222222"/>
                </a:solidFill>
                <a:effectLst/>
                <a:latin typeface="Helmet"/>
              </a:rPr>
              <a:t>Turkish is one of the most popular languages along the stretch of the Victoria Line from Finsbury Park to Tottenham Hale. </a:t>
            </a:r>
          </a:p>
          <a:p>
            <a:pPr marL="0" indent="0" algn="just">
              <a:buNone/>
            </a:pPr>
            <a:endParaRPr lang="en-GB" dirty="0">
              <a:solidFill>
                <a:srgbClr val="222222"/>
              </a:solidFill>
              <a:latin typeface="Helmet"/>
            </a:endParaRPr>
          </a:p>
          <a:p>
            <a:pPr marL="0" indent="0" algn="just">
              <a:buNone/>
            </a:pPr>
            <a:r>
              <a:rPr lang="en-GB" b="0" i="0" dirty="0">
                <a:solidFill>
                  <a:srgbClr val="222222"/>
                </a:solidFill>
                <a:effectLst/>
                <a:latin typeface="Helmet"/>
              </a:rPr>
              <a:t>London's Turkish speakers can be found almost entirely in just three boroughs - </a:t>
            </a:r>
            <a:r>
              <a:rPr lang="en-GB" b="1" i="0" dirty="0">
                <a:solidFill>
                  <a:srgbClr val="0070C0"/>
                </a:solidFill>
                <a:effectLst/>
                <a:latin typeface="Helmet"/>
              </a:rPr>
              <a:t>Hackney, Haringey and Enfield </a:t>
            </a:r>
            <a:r>
              <a:rPr lang="en-GB" b="0" i="0" dirty="0">
                <a:solidFill>
                  <a:srgbClr val="222222"/>
                </a:solidFill>
                <a:effectLst/>
                <a:latin typeface="Helmet"/>
              </a:rPr>
              <a:t>– on the west bank of the River Lee, which flows down from the outskirts of north-east London via Stratford into the Thames.</a:t>
            </a:r>
            <a:endParaRPr lang="en-GB" dirty="0"/>
          </a:p>
        </p:txBody>
      </p:sp>
    </p:spTree>
    <p:extLst>
      <p:ext uri="{BB962C8B-B14F-4D97-AF65-F5344CB8AC3E}">
        <p14:creationId xmlns:p14="http://schemas.microsoft.com/office/powerpoint/2010/main" val="2809049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3a673ac-35c9-4e60-9e30-73a8f5acc69c">
      <Terms xmlns="http://schemas.microsoft.com/office/infopath/2007/PartnerControls"/>
    </lcf76f155ced4ddcb4097134ff3c332f>
    <TaxCatchAll xmlns="86132a72-3639-4361-8e58-f1f32487807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E96E49B89D524D8FFE2FC2143680C1" ma:contentTypeVersion="18" ma:contentTypeDescription="Create a new document." ma:contentTypeScope="" ma:versionID="823505be9f5df63739c9d530d742095b">
  <xsd:schema xmlns:xsd="http://www.w3.org/2001/XMLSchema" xmlns:xs="http://www.w3.org/2001/XMLSchema" xmlns:p="http://schemas.microsoft.com/office/2006/metadata/properties" xmlns:ns2="b3a673ac-35c9-4e60-9e30-73a8f5acc69c" xmlns:ns3="86132a72-3639-4361-8e58-f1f324878077" targetNamespace="http://schemas.microsoft.com/office/2006/metadata/properties" ma:root="true" ma:fieldsID="bed72fe5a5b3f093ba4e74f4a31d30ed" ns2:_="" ns3:_="">
    <xsd:import namespace="b3a673ac-35c9-4e60-9e30-73a8f5acc69c"/>
    <xsd:import namespace="86132a72-3639-4361-8e58-f1f32487807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a673ac-35c9-4e60-9e30-73a8f5acc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d0668ea-18d8-4fd1-bc2e-7d223ebd9b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132a72-3639-4361-8e58-f1f32487807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e2839c1-9a75-43f0-9282-eaa9de362bff}" ma:internalName="TaxCatchAll" ma:showField="CatchAllData" ma:web="86132a72-3639-4361-8e58-f1f3248780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3248CB-6B72-44EB-8B63-0906A49DE0AF}">
  <ds:schemaRefs>
    <ds:schemaRef ds:uri="http://schemas.microsoft.com/sharepoint/v3/contenttype/forms"/>
  </ds:schemaRefs>
</ds:datastoreItem>
</file>

<file path=customXml/itemProps2.xml><?xml version="1.0" encoding="utf-8"?>
<ds:datastoreItem xmlns:ds="http://schemas.openxmlformats.org/officeDocument/2006/customXml" ds:itemID="{A27C25FD-464E-40F2-8DA1-1E7722D53E9A}">
  <ds:schemaRefs>
    <ds:schemaRef ds:uri="http://www.w3.org/XML/1998/namespace"/>
    <ds:schemaRef ds:uri="http://purl.org/dc/terms/"/>
    <ds:schemaRef ds:uri="b3a673ac-35c9-4e60-9e30-73a8f5acc69c"/>
    <ds:schemaRef ds:uri="http://schemas.microsoft.com/office/infopath/2007/PartnerControls"/>
    <ds:schemaRef ds:uri="http://schemas.microsoft.com/office/2006/documentManagement/types"/>
    <ds:schemaRef ds:uri="86132a72-3639-4361-8e58-f1f324878077"/>
    <ds:schemaRef ds:uri="http://purl.org/dc/elements/1.1/"/>
    <ds:schemaRef ds:uri="http://schemas.microsoft.com/office/2006/metadata/properties"/>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5640B1A5-B058-413A-8F0E-7C0A444D02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a673ac-35c9-4e60-9e30-73a8f5acc69c"/>
    <ds:schemaRef ds:uri="86132a72-3639-4361-8e58-f1f3248780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282</TotalTime>
  <Words>840</Words>
  <Application>Microsoft Office PowerPoint</Application>
  <PresentationFormat>Widescreen</PresentationFormat>
  <Paragraphs>61</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Aptos Display</vt:lpstr>
      <vt:lpstr>Arial</vt:lpstr>
      <vt:lpstr>Helmet</vt:lpstr>
      <vt:lpstr>open sans</vt:lpstr>
      <vt:lpstr>Office Theme</vt:lpstr>
      <vt:lpstr>Underground Overground Languages - PSHE lesson </vt:lpstr>
      <vt:lpstr>London: City of Languages Welcome!</vt:lpstr>
      <vt:lpstr>London: City of Languages Welcome!</vt:lpstr>
      <vt:lpstr>PowerPoint Presentation</vt:lpstr>
      <vt:lpstr> A journey through language </vt:lpstr>
      <vt:lpstr>What are the 10 most widely-spoken languages in London other than English?</vt:lpstr>
      <vt:lpstr>Now to quiz you on how well you know London’s linguistic geography…</vt:lpstr>
      <vt:lpstr>What language is represented here as the main language spoken by the people who live there?</vt:lpstr>
      <vt:lpstr>Turkish</vt:lpstr>
      <vt:lpstr>What language is represented here as the main language spoken by the people who live there?</vt:lpstr>
      <vt:lpstr>French </vt:lpstr>
      <vt:lpstr>What language is represented here as the main language spoken by the people who live there?</vt:lpstr>
      <vt:lpstr>Arabic </vt:lpstr>
      <vt:lpstr>What language is represented here as the main language spoken by people who live there?</vt:lpstr>
      <vt:lpstr>Bengali</vt:lpstr>
      <vt:lpstr>What language is represented here as the main language spoken by the people who live there?</vt:lpstr>
      <vt:lpstr>Polish </vt:lpstr>
      <vt:lpstr>What language is represented here as the main language spoken by the people who live there?</vt:lpstr>
      <vt:lpstr>Portuguese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Catherine Ames</dc:creator>
  <cp:lastModifiedBy>Helen Blow</cp:lastModifiedBy>
  <cp:revision>11</cp:revision>
  <dcterms:created xsi:type="dcterms:W3CDTF">2025-09-10T15:51:57Z</dcterms:created>
  <dcterms:modified xsi:type="dcterms:W3CDTF">2025-09-25T21:24:04Z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0x010100CAE96E49B89D524D8FFE2FC2143680C1</vt:lpwstr>
  </property>
  <property fmtid="{D5CDD505-2E9C-101B-9397-08002B2CF9AE}" pid="3" name="MediaServiceImageTags">
    <vt:lpwstr/>
  </property>
</Properties>
</file>