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5" r:id="rId3"/>
    <p:sldId id="267" r:id="rId4"/>
    <p:sldId id="25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8C07DC-987D-47F4-B4AC-F6B09E866857}" v="9" dt="2025-09-09T21:00:20.0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9DF73-1284-424C-A8D3-F0C8A53AC563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1177E4-3825-4DE5-99DC-0AF938E4A3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12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ntroduce</a:t>
            </a:r>
            <a:r>
              <a:rPr lang="en-GB" dirty="0"/>
              <a:t> with enthusiasm. Ask pupils what languages they know.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177E4-3825-4DE5-99DC-0AF938E4A30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358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Discuss London’s diversity. Share greetings.</a:t>
            </a:r>
          </a:p>
          <a:p>
            <a:endParaRPr lang="en-GB" dirty="0"/>
          </a:p>
          <a:p>
            <a:r>
              <a:rPr lang="en-GB" dirty="0"/>
              <a:t>https://www.london.gov.uk/who-we-are/what-london-assembly-does/questions-mayor/find-an-answer/languages-0</a:t>
            </a:r>
          </a:p>
          <a:p>
            <a:r>
              <a:rPr lang="en-GB" dirty="0"/>
              <a:t>https://www.mylondon.news/news/real-life/fascinating-maps-show-most-popular-30015859</a:t>
            </a:r>
          </a:p>
          <a:p>
            <a:r>
              <a:rPr lang="en-GB" dirty="0"/>
              <a:t>https://www.ndtv.com/feature/this-south-asian-language-is-the-most-spoken-foreign-language-in-london-6410685</a:t>
            </a:r>
          </a:p>
          <a:p>
            <a:r>
              <a:rPr lang="en-GB" dirty="0"/>
              <a:t>https://www.theguardian.com/news/datablog/2014/oct/30/-sp-londons-tube-languages-visualised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177E4-3825-4DE5-99DC-0AF938E4A30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014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Explain logos. Show examples.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177E4-3825-4DE5-99DC-0AF938E4A30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368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Motivate with prizes.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177E4-3825-4DE5-99DC-0AF938E4A30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302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Clarify deadline and format.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177E4-3825-4DE5-99DC-0AF938E4A30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753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Review tips with examples.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177E4-3825-4DE5-99DC-0AF938E4A30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878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Run a brainstorm session.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177E4-3825-4DE5-99DC-0AF938E4A30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0496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Run a brainstorm session.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177E4-3825-4DE5-99DC-0AF938E4A30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843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Encourage creativity and support.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1177E4-3825-4DE5-99DC-0AF938E4A30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1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B6814-FB15-1A1B-2C7C-E7C53DFCF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0B4C36-DDE1-B2AB-B827-41EAF13CCE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49DEE-567C-1F17-EF1B-E8471CC3D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AE6F-96B4-412C-83FA-62B9B0763B2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2A280-E75C-158C-4386-144E9A094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79D61-5E21-FC88-269D-8EFA81F21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FF6F-AAA7-4EFC-8E73-2603B622B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46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FEFD-2C63-38B9-F2DD-C6F2E4414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AC417-E528-A427-F557-D4BBBA0694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07CB9-7967-5D4D-B2D9-EA06D2B53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AE6F-96B4-412C-83FA-62B9B0763B2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D4CDF-2FE9-70D5-4E40-EC3BC3243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3BA02-E33A-CF55-143C-EFCB3725B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FF6F-AAA7-4EFC-8E73-2603B622B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78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02FB2E-8319-0DB4-8F5F-9A3BC73D3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1DA50D-9EEB-6D73-EC78-A664944D0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17958-BDE1-37A5-51EA-FF345E75C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AE6F-96B4-412C-83FA-62B9B0763B2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67CEB-7852-B520-9AA0-D89136B12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51557-18C4-A884-A3A3-E62E5E1C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FF6F-AAA7-4EFC-8E73-2603B622B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82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6098F-5616-3FE4-FE37-BD468EDAC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4E111-00C0-80F3-5FCF-E4E81CFE7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3E25D5-1A63-E65A-EECB-626DFA76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AE6F-96B4-412C-83FA-62B9B0763B2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5480D-421C-41DF-F606-77BB809BD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D14DC-5A48-87CA-A286-62A88D390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FF6F-AAA7-4EFC-8E73-2603B622B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10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D887E-3637-6AB6-95B0-6ED19FE53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2E568-2887-1603-CE77-FBD20A111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F681C-B58C-C1FD-D211-655F1A4EF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AE6F-96B4-412C-83FA-62B9B0763B2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F7F23-ED83-1F9D-6433-91EA73768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17AF8-541F-CB0F-5B55-34DA286CB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FF6F-AAA7-4EFC-8E73-2603B622B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726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0E546-2AD4-D780-E30E-4902820F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CD80D-B8CA-CAAD-7F54-D9274F4E1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C2321-7AD6-A888-C435-5A67BE4BE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4FC8A-9B57-97AA-06B9-5ADF85D3B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AE6F-96B4-412C-83FA-62B9B0763B2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70A85-DD04-1563-6D2D-58686D543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24EA9-A948-8CFD-923D-A5416DC5F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FF6F-AAA7-4EFC-8E73-2603B622B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0031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C8452-8636-4320-BD86-A3CF3DAA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28956-735E-7178-B8E8-89A6F496A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0C97F-230E-3621-294B-DC000157D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868D15-D64D-0C62-5775-049994E41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2A6969-BB5C-17D4-B7C5-2589F5506C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132B09-1D5F-7BB8-142B-B52BE8DA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AE6F-96B4-412C-83FA-62B9B0763B2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F60745-1662-0772-BE4A-8DA0DB41E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DF3A84-5F6F-85B0-CD89-DF40A49B2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FF6F-AAA7-4EFC-8E73-2603B622B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990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3070E-B536-75E0-69EC-4627A4CA4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94A254-3318-3CA2-F549-0E6A486E0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AE6F-96B4-412C-83FA-62B9B0763B2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12B854-CED5-9934-4317-9F0296D0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E7D2D6-E3E9-E1A8-ECC1-C63284708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FF6F-AAA7-4EFC-8E73-2603B622B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32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206C89-9D9C-D714-BA84-DE7330BCE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AE6F-96B4-412C-83FA-62B9B0763B2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43C86F-6C43-6FA3-A76C-91CFF8686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832CA-2D9C-D579-E705-25A8EFB90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FF6F-AAA7-4EFC-8E73-2603B622B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354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F5062-0DDA-B5D5-C77A-AA38BA756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DECE3-0D95-6093-353A-EADE7B6DAB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5EAD8-6F09-9E16-E70F-53DEAEDA8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119F07-BBC6-5CA4-4786-B41416417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AE6F-96B4-412C-83FA-62B9B0763B2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19311-97A0-E4C0-7165-504715A9E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E95EF-5630-ABA4-0637-79CEF85A5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FF6F-AAA7-4EFC-8E73-2603B622B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501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9FC5-283C-261B-E1D1-88A52D014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FA8B16-9F30-9170-C628-A1377934CA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13CD06-CCCF-5E9F-9CE4-9D574E55C0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C8420-9D1F-99EC-820E-965F09B3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3AE6F-96B4-412C-83FA-62B9B0763B2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C9B2C-8E0D-1C13-D281-E8418FCCC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CF987-F173-23AE-D25B-03400D7C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2FF6F-AAA7-4EFC-8E73-2603B622B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81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FBACDC-74F8-1344-F5A8-53613519C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64269-8357-1581-F393-BEC6D7F09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EC746B-CA30-9B79-B581-ADC10E7607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A3AE6F-96B4-412C-83FA-62B9B0763B24}" type="datetimeFigureOut">
              <a:rPr lang="en-GB" smtClean="0"/>
              <a:t>09/09/2025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7AAF8-BF59-6C3F-69CD-B9AD20B249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EC3BD-6C50-8E06-D64A-70B0890A99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A2FF6F-AAA7-4EFC-8E73-2603B622BC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68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ondoncityoflanguages.org.uk/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5" Type="http://schemas.openxmlformats.org/officeDocument/2006/relationships/image" Target="../media/image1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0D194-37CF-34B5-0908-9F23450CC6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London: City of Languages.</a:t>
            </a:r>
            <a:br>
              <a:rPr lang="en-GB" dirty="0"/>
            </a:br>
            <a:r>
              <a:rPr lang="en-GB" dirty="0"/>
              <a:t>Welcome!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710944-B78E-8AAC-B4E7-C92689E614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A close-up of a sign&#10;&#10;AI-generated content may be incorrect.">
            <a:extLst>
              <a:ext uri="{FF2B5EF4-FFF2-40B4-BE49-F238E27FC236}">
                <a16:creationId xmlns:a16="http://schemas.microsoft.com/office/drawing/2014/main" id="{82310B39-F94A-58D7-1CE3-D142497A8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91" y="3672681"/>
            <a:ext cx="6130018" cy="15144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44206B-6E66-A189-1C1E-433872E5EB68}"/>
              </a:ext>
            </a:extLst>
          </p:cNvPr>
          <p:cNvSpPr txBox="1"/>
          <p:nvPr/>
        </p:nvSpPr>
        <p:spPr>
          <a:xfrm>
            <a:off x="1995949" y="5673213"/>
            <a:ext cx="7393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hlinkClick r:id="rId3"/>
              </a:rPr>
              <a:t>https://londoncityoflanguages.org.uk/</a:t>
            </a:r>
            <a:endParaRPr lang="en-GB" dirty="0"/>
          </a:p>
          <a:p>
            <a:pPr algn="ctr"/>
            <a:r>
              <a:rPr lang="en-GB" dirty="0"/>
              <a:t>Celebrating the superpower of languages used and studied in London</a:t>
            </a:r>
          </a:p>
        </p:txBody>
      </p:sp>
    </p:spTree>
    <p:extLst>
      <p:ext uri="{BB962C8B-B14F-4D97-AF65-F5344CB8AC3E}">
        <p14:creationId xmlns:p14="http://schemas.microsoft.com/office/powerpoint/2010/main" val="2626873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Check list sign and Highlighter isolated on white background">
            <a:extLst>
              <a:ext uri="{FF2B5EF4-FFF2-40B4-BE49-F238E27FC236}">
                <a16:creationId xmlns:a16="http://schemas.microsoft.com/office/drawing/2014/main" id="{7FF0A382-42DC-C988-E2A6-91908ED1B7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3369"/>
          <a:stretch>
            <a:fillRect/>
          </a:stretch>
        </p:blipFill>
        <p:spPr>
          <a:xfrm>
            <a:off x="6799211" y="520749"/>
            <a:ext cx="4261064" cy="564379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004396-B764-F042-FFA0-A40516203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en-GB" b="1"/>
              <a:t>📤How to Submit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CCC0D-5789-05D3-8D78-58FFF6DE2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r>
              <a:rPr lang="en-GB" dirty="0"/>
              <a:t>Make sure it’s in the right format (square)</a:t>
            </a:r>
          </a:p>
          <a:p>
            <a:pPr lvl="0"/>
            <a:r>
              <a:rPr lang="en-GB" dirty="0"/>
              <a:t>Scan or photograph clearly</a:t>
            </a:r>
          </a:p>
          <a:p>
            <a:pPr lvl="0"/>
            <a:r>
              <a:rPr lang="en-GB" dirty="0"/>
              <a:t>Save as a unique filename (your teacher will advise)</a:t>
            </a:r>
          </a:p>
          <a:p>
            <a:r>
              <a:rPr lang="en-GB" dirty="0"/>
              <a:t>Teachers will upload your design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405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5337B2-EFA8-A6B4-FCD9-60E6C9835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GB" b="1" dirty="0"/>
              <a:t>🎯Final Thoughts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2DE5F-5E17-B3FC-98B4-AEFB99F2D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r>
              <a:rPr lang="en-GB" dirty="0"/>
              <a:t>Your design could represent London’s voice to the world.</a:t>
            </a:r>
          </a:p>
          <a:p>
            <a:r>
              <a:rPr lang="en-GB" dirty="0"/>
              <a:t>Be bold, be thoughtful, be creative.</a:t>
            </a:r>
          </a:p>
          <a:p>
            <a:r>
              <a:rPr lang="en-GB" dirty="0"/>
              <a:t>THANK YOU for participating.</a:t>
            </a:r>
          </a:p>
          <a:p>
            <a:endParaRPr lang="en-GB" dirty="0"/>
          </a:p>
        </p:txBody>
      </p:sp>
      <p:pic>
        <p:nvPicPr>
          <p:cNvPr id="6" name="Picture 5" descr="A group of people's heads&#10;&#10;AI-generated content may be incorrect.">
            <a:extLst>
              <a:ext uri="{FF2B5EF4-FFF2-40B4-BE49-F238E27FC236}">
                <a16:creationId xmlns:a16="http://schemas.microsoft.com/office/drawing/2014/main" id="{26ACE2F9-E756-D5AA-55C5-9ABED2E33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>
            <a:fillRect/>
          </a:stretch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0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314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F0BD8-8933-22FC-AD2F-0E85AEE16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Image &amp; Assets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D35D1-CB4A-E5FA-C520-E0D5E5939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lvl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3600" dirty="0"/>
              <a:t>Slide 3 Map created by  </a:t>
            </a:r>
            <a:r>
              <a:rPr lang="en-GB" sz="3600" dirty="0">
                <a:solidFill>
                  <a:srgbClr val="707070"/>
                </a:solidFill>
                <a:latin typeface="GuardianTextSans"/>
              </a:rPr>
              <a:t>UCL’s Oliver O’Brien 2014 </a:t>
            </a:r>
            <a:endParaRPr lang="en-GB" sz="3600" dirty="0"/>
          </a:p>
          <a:p>
            <a:pPr marL="0" lvl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3600" dirty="0"/>
              <a:t>Slide 4 Icons sourced from </a:t>
            </a:r>
            <a:r>
              <a:rPr lang="en-GB" sz="3600" dirty="0" err="1"/>
              <a:t>freepik</a:t>
            </a:r>
            <a:r>
              <a:rPr lang="en-GB" sz="3600" dirty="0"/>
              <a:t> used under free licence [3 with speech bubbles + words) + Stock photo from </a:t>
            </a:r>
            <a:r>
              <a:rPr lang="en-GB" sz="3600" dirty="0" err="1"/>
              <a:t>Unsplash</a:t>
            </a:r>
            <a:r>
              <a:rPr lang="en-GB" sz="3600" dirty="0"/>
              <a:t> used under free licence - Jacqueline </a:t>
            </a:r>
            <a:r>
              <a:rPr lang="en-GB" sz="3600" dirty="0" err="1"/>
              <a:t>Brandwayn</a:t>
            </a:r>
            <a:r>
              <a:rPr lang="en-GB" sz="3600" dirty="0"/>
              <a:t> (plants + words) + EDOL icon</a:t>
            </a:r>
          </a:p>
          <a:p>
            <a:pPr marL="0" lvl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3600" dirty="0"/>
              <a:t> Slide 5 – logos from blogpost https://logo.com/blog/famous-logos</a:t>
            </a:r>
          </a:p>
          <a:p>
            <a:pPr marL="0" lvl="1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GB" sz="3600" dirty="0"/>
              <a:t>Other images from Microsoft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en-GB" sz="36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38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22ABB-C6EF-AE36-05BA-B054AB47B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GB" sz="3100" b="1" dirty="0"/>
              <a:t>🎉Design the Official Logo for London: City of Languages</a:t>
            </a:r>
            <a:endParaRPr lang="en-GB" sz="3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7CCA9C-4886-E5C8-7C01-5FC85404F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London is full of amazing people who speak and use lots of different languages. </a:t>
            </a:r>
          </a:p>
          <a:p>
            <a:pPr marL="0" indent="0">
              <a:buNone/>
            </a:pPr>
            <a:r>
              <a:rPr lang="en-GB" dirty="0"/>
              <a:t>Now YOU get to help celebrate that by designing a special logo!</a:t>
            </a:r>
          </a:p>
        </p:txBody>
      </p:sp>
      <p:pic>
        <p:nvPicPr>
          <p:cNvPr id="6" name="Picture 5" descr="A group of people walking on a sidewalk&#10;&#10;AI-generated content may be incorrect.">
            <a:extLst>
              <a:ext uri="{FF2B5EF4-FFF2-40B4-BE49-F238E27FC236}">
                <a16:creationId xmlns:a16="http://schemas.microsoft.com/office/drawing/2014/main" id="{F6848124-E5E3-EEC3-FAA8-B8260F0D58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" r="2" b="2"/>
          <a:stretch>
            <a:fillRect/>
          </a:stretch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0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3427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ADEEB2-F2B2-589A-A215-948EBC6C9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GB" sz="5000" b="1" dirty="0"/>
              <a:t>🌍</a:t>
            </a:r>
            <a:br>
              <a:rPr lang="en-GB" sz="5000" b="1" dirty="0"/>
            </a:br>
            <a:r>
              <a:rPr lang="en-GB" sz="5000" b="1" dirty="0"/>
              <a:t>What Is London: </a:t>
            </a:r>
            <a:br>
              <a:rPr lang="en-GB" sz="5000" b="1" dirty="0"/>
            </a:br>
            <a:r>
              <a:rPr lang="en-GB" sz="5000" b="1" dirty="0"/>
              <a:t>City of Languages?</a:t>
            </a:r>
            <a:endParaRPr lang="en-GB" sz="50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78CE1-D5EA-8DA6-BC16-8E995CEF3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200" dirty="0"/>
              <a:t>A celebration of the incredible diversity of languages spoken, studied, and lived across London.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7" name="Picture 6" descr="A map of a city&#10;&#10;AI-generated content may be incorrect.">
            <a:extLst>
              <a:ext uri="{FF2B5EF4-FFF2-40B4-BE49-F238E27FC236}">
                <a16:creationId xmlns:a16="http://schemas.microsoft.com/office/drawing/2014/main" id="{69AA49F1-DA82-1CCE-B001-DB3C0B792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231" y="3550148"/>
            <a:ext cx="4624707" cy="2985570"/>
          </a:xfrm>
          <a:prstGeom prst="rect">
            <a:avLst/>
          </a:prstGeom>
        </p:spPr>
      </p:pic>
      <p:pic>
        <p:nvPicPr>
          <p:cNvPr id="15" name="Graphic 14" descr="Chat outline">
            <a:extLst>
              <a:ext uri="{FF2B5EF4-FFF2-40B4-BE49-F238E27FC236}">
                <a16:creationId xmlns:a16="http://schemas.microsoft.com/office/drawing/2014/main" id="{1A86BFD1-9C77-BD56-3D6D-7AF6111BFB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47378" y="874373"/>
            <a:ext cx="914400" cy="914400"/>
          </a:xfrm>
          <a:prstGeom prst="rect">
            <a:avLst/>
          </a:prstGeom>
        </p:spPr>
      </p:pic>
      <p:pic>
        <p:nvPicPr>
          <p:cNvPr id="17" name="Graphic 16" descr="Open book outline">
            <a:extLst>
              <a:ext uri="{FF2B5EF4-FFF2-40B4-BE49-F238E27FC236}">
                <a16:creationId xmlns:a16="http://schemas.microsoft.com/office/drawing/2014/main" id="{18854533-3F7E-8E52-D3C1-3ABC2AE24E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87220" y="874373"/>
            <a:ext cx="914400" cy="914400"/>
          </a:xfrm>
          <a:prstGeom prst="rect">
            <a:avLst/>
          </a:prstGeom>
        </p:spPr>
      </p:pic>
      <p:pic>
        <p:nvPicPr>
          <p:cNvPr id="19" name="Graphic 18" descr="Music notes outline">
            <a:extLst>
              <a:ext uri="{FF2B5EF4-FFF2-40B4-BE49-F238E27FC236}">
                <a16:creationId xmlns:a16="http://schemas.microsoft.com/office/drawing/2014/main" id="{088AA550-C25E-C1F2-6F9E-0C9BD63896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321944" y="874373"/>
            <a:ext cx="914400" cy="914400"/>
          </a:xfrm>
          <a:prstGeom prst="rect">
            <a:avLst/>
          </a:prstGeom>
        </p:spPr>
      </p:pic>
      <p:pic>
        <p:nvPicPr>
          <p:cNvPr id="21" name="Graphic 20" descr="Palette outline">
            <a:extLst>
              <a:ext uri="{FF2B5EF4-FFF2-40B4-BE49-F238E27FC236}">
                <a16:creationId xmlns:a16="http://schemas.microsoft.com/office/drawing/2014/main" id="{A3BA8668-831C-4A66-1573-08FCED10A5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314718" y="874373"/>
            <a:ext cx="914400" cy="914400"/>
          </a:xfrm>
          <a:prstGeom prst="rect">
            <a:avLst/>
          </a:prstGeom>
        </p:spPr>
      </p:pic>
      <p:pic>
        <p:nvPicPr>
          <p:cNvPr id="23" name="Graphic 22" descr="Dance outline">
            <a:extLst>
              <a:ext uri="{FF2B5EF4-FFF2-40B4-BE49-F238E27FC236}">
                <a16:creationId xmlns:a16="http://schemas.microsoft.com/office/drawing/2014/main" id="{44A3C4D2-539E-B8A7-587A-30D3A237A1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456228" y="874373"/>
            <a:ext cx="914400" cy="914400"/>
          </a:xfrm>
          <a:prstGeom prst="rect">
            <a:avLst/>
          </a:prstGeom>
        </p:spPr>
      </p:pic>
      <p:pic>
        <p:nvPicPr>
          <p:cNvPr id="27" name="Graphic 26" descr="Performance Curtains outline">
            <a:extLst>
              <a:ext uri="{FF2B5EF4-FFF2-40B4-BE49-F238E27FC236}">
                <a16:creationId xmlns:a16="http://schemas.microsoft.com/office/drawing/2014/main" id="{D306FEE7-1CF3-3C80-A1D2-75CB8AADB7F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663463" y="798871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0B1E10-599F-C6BB-DC8E-21E7D8492F5A}"/>
              </a:ext>
            </a:extLst>
          </p:cNvPr>
          <p:cNvSpPr txBox="1"/>
          <p:nvPr/>
        </p:nvSpPr>
        <p:spPr>
          <a:xfrm>
            <a:off x="6990289" y="6535718"/>
            <a:ext cx="29197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Map created by  </a:t>
            </a:r>
            <a:r>
              <a:rPr lang="en-GB" sz="1000" dirty="0">
                <a:solidFill>
                  <a:srgbClr val="707070"/>
                </a:solidFill>
                <a:latin typeface="GuardianTextSans"/>
              </a:rPr>
              <a:t>UCL’s Oliver O’Brien 2014 </a:t>
            </a:r>
            <a:endParaRPr lang="en-GB" sz="1000" dirty="0"/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45155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C08D6-392B-54EB-5BAF-93790F8C7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254" y="525439"/>
            <a:ext cx="3336545" cy="1657614"/>
          </a:xfrm>
        </p:spPr>
        <p:txBody>
          <a:bodyPr>
            <a:normAutofit/>
          </a:bodyPr>
          <a:lstStyle/>
          <a:p>
            <a:r>
              <a:rPr lang="en-GB" sz="3600" b="1" dirty="0"/>
              <a:t>🎨 What’s the Competition About?</a:t>
            </a:r>
            <a:endParaRPr lang="en-GB" sz="3600" dirty="0"/>
          </a:p>
        </p:txBody>
      </p:sp>
      <p:pic>
        <p:nvPicPr>
          <p:cNvPr id="6" name="Picture 5" descr="A group of people's heads&#10;&#10;AI-generated content may be incorrect.">
            <a:extLst>
              <a:ext uri="{FF2B5EF4-FFF2-40B4-BE49-F238E27FC236}">
                <a16:creationId xmlns:a16="http://schemas.microsoft.com/office/drawing/2014/main" id="{C15EF2A1-A4AB-9BD3-2F80-3CFAC43EA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61" y="375320"/>
            <a:ext cx="3848658" cy="3848658"/>
          </a:xfrm>
          <a:prstGeom prst="rect">
            <a:avLst/>
          </a:prstGeom>
        </p:spPr>
      </p:pic>
      <p:pic>
        <p:nvPicPr>
          <p:cNvPr id="14" name="Picture 13" descr="A group of people standing together&#10;&#10;AI-generated content may be incorrect.">
            <a:extLst>
              <a:ext uri="{FF2B5EF4-FFF2-40B4-BE49-F238E27FC236}">
                <a16:creationId xmlns:a16="http://schemas.microsoft.com/office/drawing/2014/main" id="{2C56C1D5-6D41-DC37-6F71-8870A0C848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8856" y="375320"/>
            <a:ext cx="2483313" cy="1657612"/>
          </a:xfrm>
          <a:prstGeom prst="rect">
            <a:avLst/>
          </a:prstGeom>
        </p:spPr>
      </p:pic>
      <p:pic>
        <p:nvPicPr>
          <p:cNvPr id="20" name="Picture 19" descr="A group of colorful flowers and plants&#10;&#10;AI-generated content may be incorrect.">
            <a:extLst>
              <a:ext uri="{FF2B5EF4-FFF2-40B4-BE49-F238E27FC236}">
                <a16:creationId xmlns:a16="http://schemas.microsoft.com/office/drawing/2014/main" id="{2D96977C-945E-533D-481F-378BF004CD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11" y="2424609"/>
            <a:ext cx="1799367" cy="1799367"/>
          </a:xfrm>
          <a:prstGeom prst="rect">
            <a:avLst/>
          </a:prstGeom>
        </p:spPr>
      </p:pic>
      <p:pic>
        <p:nvPicPr>
          <p:cNvPr id="18" name="Picture 17" descr="A group of people talking&#10;&#10;AI-generated content may be incorrect.">
            <a:extLst>
              <a:ext uri="{FF2B5EF4-FFF2-40B4-BE49-F238E27FC236}">
                <a16:creationId xmlns:a16="http://schemas.microsoft.com/office/drawing/2014/main" id="{4E0D8480-8CD1-32AA-819B-42E5227F05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6" y="4911833"/>
            <a:ext cx="1448019" cy="1448019"/>
          </a:xfrm>
          <a:prstGeom prst="rect">
            <a:avLst/>
          </a:prstGeom>
        </p:spPr>
      </p:pic>
      <p:pic>
        <p:nvPicPr>
          <p:cNvPr id="16" name="Picture 15" descr="A group of people with speech bubbles&#10;&#10;AI-generated content may be incorrect.">
            <a:extLst>
              <a:ext uri="{FF2B5EF4-FFF2-40B4-BE49-F238E27FC236}">
                <a16:creationId xmlns:a16="http://schemas.microsoft.com/office/drawing/2014/main" id="{0AEEF229-557A-56B0-4762-C04C0B72DB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748" y="4911833"/>
            <a:ext cx="1448024" cy="1448024"/>
          </a:xfrm>
          <a:prstGeom prst="rect">
            <a:avLst/>
          </a:prstGeom>
        </p:spPr>
      </p:pic>
      <p:pic>
        <p:nvPicPr>
          <p:cNvPr id="22" name="Picture 21" descr="A group of colorful faces&#10;&#10;AI-generated content may be incorrect.">
            <a:extLst>
              <a:ext uri="{FF2B5EF4-FFF2-40B4-BE49-F238E27FC236}">
                <a16:creationId xmlns:a16="http://schemas.microsoft.com/office/drawing/2014/main" id="{AD992709-1263-0DCC-C513-36E1D00A3B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67" y="4912224"/>
            <a:ext cx="2326927" cy="144762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7C2AF-4E33-49CF-0AAC-41FA731D7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7254" y="2274491"/>
            <a:ext cx="3336546" cy="3902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Design a logo that reflects London’s linguistic richness. </a:t>
            </a:r>
          </a:p>
          <a:p>
            <a:pPr marL="0" indent="0">
              <a:buNone/>
            </a:pPr>
            <a:r>
              <a:rPr lang="en-GB" sz="2000" dirty="0"/>
              <a:t>Winning design featured in official materials.</a:t>
            </a:r>
          </a:p>
          <a:p>
            <a:pPr marL="0" indent="0">
              <a:buNone/>
            </a:pPr>
            <a:r>
              <a:rPr lang="en-GB" sz="2000" dirty="0"/>
              <a:t>All entries receive a certificate; many will be featured online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22A5670-0F7B-4199-AEAB-33FBA9CEA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-1"/>
            <a:ext cx="0" cy="6858001"/>
          </a:xfrm>
          <a:prstGeom prst="line">
            <a:avLst/>
          </a:prstGeom>
          <a:ln w="3810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BB1744D-A7DF-4B65-B6E3-DCF12BB2D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627" y="2228770"/>
            <a:ext cx="2877035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82DD753-EA38-4E86-91FB-05041A44A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567905"/>
            <a:ext cx="75306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DA63E78-7704-45EF-B5D3-EADDF5D82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218591" y="5706812"/>
            <a:ext cx="2286000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251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39678F-C490-D8EA-D114-E69E7196A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GB" sz="5000" b="1"/>
              <a:t>What You Could Win</a:t>
            </a:r>
            <a:endParaRPr lang="en-GB" sz="5000"/>
          </a:p>
        </p:txBody>
      </p:sp>
      <p:sp>
        <p:nvSpPr>
          <p:cNvPr id="50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A5305-AEF4-561A-45CD-6F6A3274D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660904"/>
            <a:ext cx="9771593" cy="3547872"/>
          </a:xfrm>
        </p:spPr>
        <p:txBody>
          <a:bodyPr anchor="t">
            <a:normAutofit/>
          </a:bodyPr>
          <a:lstStyle/>
          <a:p>
            <a:pPr marL="0" indent="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200" dirty="0"/>
              <a:t>🏅 Recognition across the city</a:t>
            </a:r>
            <a:br>
              <a:rPr lang="en-GB" sz="2200" dirty="0"/>
            </a:br>
            <a:r>
              <a:rPr lang="en-GB" sz="2200" dirty="0"/>
              <a:t>📜 Certificate of participation</a:t>
            </a:r>
            <a:br>
              <a:rPr lang="en-GB" sz="2200" dirty="0"/>
            </a:br>
            <a:r>
              <a:rPr lang="en-GB" sz="2200" dirty="0"/>
              <a:t>🖼️ Featured in an online gallery</a:t>
            </a:r>
            <a:br>
              <a:rPr lang="en-GB" sz="2200" dirty="0"/>
            </a:br>
            <a:r>
              <a:rPr lang="en-GB" sz="2200" dirty="0"/>
              <a:t>🖌️ Framed version of your logo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E56FBE-3D03-564E-B663-31D084E78122}"/>
              </a:ext>
            </a:extLst>
          </p:cNvPr>
          <p:cNvGrpSpPr/>
          <p:nvPr/>
        </p:nvGrpSpPr>
        <p:grpSpPr>
          <a:xfrm>
            <a:off x="4803225" y="3002934"/>
            <a:ext cx="7088598" cy="2353636"/>
            <a:chOff x="838200" y="3428999"/>
            <a:chExt cx="9222658" cy="3062211"/>
          </a:xfrm>
        </p:grpSpPr>
        <p:pic>
          <p:nvPicPr>
            <p:cNvPr id="5" name="Picture 4" descr="Three blank billboard frames">
              <a:extLst>
                <a:ext uri="{FF2B5EF4-FFF2-40B4-BE49-F238E27FC236}">
                  <a16:creationId xmlns:a16="http://schemas.microsoft.com/office/drawing/2014/main" id="{B4A79701-B0A2-5604-5AD9-740D1873A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3428999"/>
              <a:ext cx="4611329" cy="3062211"/>
            </a:xfrm>
            <a:prstGeom prst="rect">
              <a:avLst/>
            </a:prstGeom>
          </p:spPr>
        </p:pic>
        <p:pic>
          <p:nvPicPr>
            <p:cNvPr id="6" name="Picture 5" descr="Three blank billboard frames">
              <a:extLst>
                <a:ext uri="{FF2B5EF4-FFF2-40B4-BE49-F238E27FC236}">
                  <a16:creationId xmlns:a16="http://schemas.microsoft.com/office/drawing/2014/main" id="{41F2BA0E-C144-3E4A-350E-FF7E6152A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9529" y="3428999"/>
              <a:ext cx="4611329" cy="306221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F1F32FF-2ED1-2572-B543-D2C384A58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8039" y="4198374"/>
              <a:ext cx="1003103" cy="100053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C270F8A-6DC8-FDD0-160D-F5A9A0A1A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44097" y="4001294"/>
              <a:ext cx="1036909" cy="146322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A089329-EC76-A2DD-6FE8-0624682BC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56587" y="4164539"/>
              <a:ext cx="896308" cy="1034366"/>
            </a:xfrm>
            <a:prstGeom prst="rect">
              <a:avLst/>
            </a:prstGeom>
          </p:spPr>
        </p:pic>
        <p:pic>
          <p:nvPicPr>
            <p:cNvPr id="10" name="Picture 17">
              <a:extLst>
                <a:ext uri="{FF2B5EF4-FFF2-40B4-BE49-F238E27FC236}">
                  <a16:creationId xmlns:a16="http://schemas.microsoft.com/office/drawing/2014/main" id="{250C8C00-68D1-A0DD-BB79-B31532EFE0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4541" y="4198374"/>
              <a:ext cx="1037930" cy="10379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1E3DC53-531A-0322-203C-059967637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20030" y="4103686"/>
              <a:ext cx="972305" cy="122730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F84DFC9-F1F9-4D44-1BB1-7253CA02F8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755138" y="4420865"/>
              <a:ext cx="887061" cy="593532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4F198F0-B71D-F7F7-1D26-788A5C075483}"/>
              </a:ext>
            </a:extLst>
          </p:cNvPr>
          <p:cNvSpPr txBox="1"/>
          <p:nvPr/>
        </p:nvSpPr>
        <p:spPr>
          <a:xfrm>
            <a:off x="8042668" y="6359326"/>
            <a:ext cx="38491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/>
              <a:t>Logos from post https://logo.com/blog/famous-logos</a:t>
            </a:r>
          </a:p>
          <a:p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412889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304D1A-2F66-725A-1355-B802B57C1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/>
              <a:t>Key Info</a:t>
            </a:r>
            <a:endParaRPr lang="en-GB" sz="540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75E0711-B53F-0805-1347-DDDCE1FCA7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949811"/>
              </p:ext>
            </p:extLst>
          </p:nvPr>
        </p:nvGraphicFramePr>
        <p:xfrm>
          <a:off x="1010725" y="2228087"/>
          <a:ext cx="10170550" cy="394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4320">
                  <a:extLst>
                    <a:ext uri="{9D8B030D-6E8A-4147-A177-3AD203B41FA5}">
                      <a16:colId xmlns:a16="http://schemas.microsoft.com/office/drawing/2014/main" val="2458441140"/>
                    </a:ext>
                  </a:extLst>
                </a:gridCol>
                <a:gridCol w="7586230">
                  <a:extLst>
                    <a:ext uri="{9D8B030D-6E8A-4147-A177-3AD203B41FA5}">
                      <a16:colId xmlns:a16="http://schemas.microsoft.com/office/drawing/2014/main" val="692007457"/>
                    </a:ext>
                  </a:extLst>
                </a:gridCol>
              </a:tblGrid>
              <a:tr h="695003">
                <a:tc>
                  <a:txBody>
                    <a:bodyPr/>
                    <a:lstStyle/>
                    <a:p>
                      <a:r>
                        <a:rPr lang="en-GB" sz="3100"/>
                        <a:t>Detail</a:t>
                      </a:r>
                    </a:p>
                  </a:txBody>
                  <a:tcPr marL="157955" marR="157955" marT="78978" marB="78978"/>
                </a:tc>
                <a:tc>
                  <a:txBody>
                    <a:bodyPr/>
                    <a:lstStyle/>
                    <a:p>
                      <a:r>
                        <a:rPr lang="en-GB" sz="3100"/>
                        <a:t>Info</a:t>
                      </a:r>
                    </a:p>
                  </a:txBody>
                  <a:tcPr marL="157955" marR="157955" marT="78978" marB="78978"/>
                </a:tc>
                <a:extLst>
                  <a:ext uri="{0D108BD9-81ED-4DB2-BD59-A6C34878D82A}">
                    <a16:rowId xmlns:a16="http://schemas.microsoft.com/office/drawing/2014/main" val="2289285189"/>
                  </a:ext>
                </a:extLst>
              </a:tr>
              <a:tr h="695003">
                <a:tc>
                  <a:txBody>
                    <a:bodyPr/>
                    <a:lstStyle/>
                    <a:p>
                      <a:r>
                        <a:rPr lang="en-GB" sz="3100"/>
                        <a:t>Who</a:t>
                      </a:r>
                    </a:p>
                  </a:txBody>
                  <a:tcPr marL="157955" marR="157955" marT="78978" marB="78978"/>
                </a:tc>
                <a:tc>
                  <a:txBody>
                    <a:bodyPr/>
                    <a:lstStyle/>
                    <a:p>
                      <a:r>
                        <a:rPr lang="en-GB" sz="3100"/>
                        <a:t>Pupils in London Schools</a:t>
                      </a:r>
                    </a:p>
                  </a:txBody>
                  <a:tcPr marL="157955" marR="157955" marT="78978" marB="78978"/>
                </a:tc>
                <a:extLst>
                  <a:ext uri="{0D108BD9-81ED-4DB2-BD59-A6C34878D82A}">
                    <a16:rowId xmlns:a16="http://schemas.microsoft.com/office/drawing/2014/main" val="1000023806"/>
                  </a:ext>
                </a:extLst>
              </a:tr>
              <a:tr h="695003">
                <a:tc>
                  <a:txBody>
                    <a:bodyPr/>
                    <a:lstStyle/>
                    <a:p>
                      <a:r>
                        <a:rPr lang="en-GB" sz="3100"/>
                        <a:t>Deadline</a:t>
                      </a:r>
                    </a:p>
                  </a:txBody>
                  <a:tcPr marL="157955" marR="157955" marT="78978" marB="78978"/>
                </a:tc>
                <a:tc>
                  <a:txBody>
                    <a:bodyPr/>
                    <a:lstStyle/>
                    <a:p>
                      <a:r>
                        <a:rPr lang="en-GB" sz="3100"/>
                        <a:t>Monday 3</a:t>
                      </a:r>
                      <a:r>
                        <a:rPr lang="en-GB" sz="3100" baseline="30000"/>
                        <a:t>rd</a:t>
                      </a:r>
                      <a:r>
                        <a:rPr lang="en-GB" sz="3100"/>
                        <a:t> November</a:t>
                      </a:r>
                    </a:p>
                  </a:txBody>
                  <a:tcPr marL="157955" marR="157955" marT="78978" marB="78978"/>
                </a:tc>
                <a:extLst>
                  <a:ext uri="{0D108BD9-81ED-4DB2-BD59-A6C34878D82A}">
                    <a16:rowId xmlns:a16="http://schemas.microsoft.com/office/drawing/2014/main" val="827660567"/>
                  </a:ext>
                </a:extLst>
              </a:tr>
              <a:tr h="1168868">
                <a:tc>
                  <a:txBody>
                    <a:bodyPr/>
                    <a:lstStyle/>
                    <a:p>
                      <a:r>
                        <a:rPr lang="en-GB" sz="3100"/>
                        <a:t>Format</a:t>
                      </a:r>
                    </a:p>
                  </a:txBody>
                  <a:tcPr marL="157955" marR="157955" marT="78978" marB="78978"/>
                </a:tc>
                <a:tc>
                  <a:txBody>
                    <a:bodyPr/>
                    <a:lstStyle/>
                    <a:p>
                      <a:r>
                        <a:rPr lang="en-GB" sz="3100"/>
                        <a:t>Square (1:1), JPEG/PNG/PDF/GIF, max 5MB</a:t>
                      </a:r>
                    </a:p>
                  </a:txBody>
                  <a:tcPr marL="157955" marR="157955" marT="78978" marB="78978"/>
                </a:tc>
                <a:extLst>
                  <a:ext uri="{0D108BD9-81ED-4DB2-BD59-A6C34878D82A}">
                    <a16:rowId xmlns:a16="http://schemas.microsoft.com/office/drawing/2014/main" val="3845257009"/>
                  </a:ext>
                </a:extLst>
              </a:tr>
              <a:tr h="695003">
                <a:tc>
                  <a:txBody>
                    <a:bodyPr/>
                    <a:lstStyle/>
                    <a:p>
                      <a:r>
                        <a:rPr lang="en-GB" sz="3100"/>
                        <a:t>Submission</a:t>
                      </a:r>
                    </a:p>
                  </a:txBody>
                  <a:tcPr marL="157955" marR="157955" marT="78978" marB="78978"/>
                </a:tc>
                <a:tc>
                  <a:txBody>
                    <a:bodyPr/>
                    <a:lstStyle/>
                    <a:p>
                      <a:r>
                        <a:rPr lang="en-GB" sz="3100"/>
                        <a:t>Via teacher using online form</a:t>
                      </a:r>
                    </a:p>
                  </a:txBody>
                  <a:tcPr marL="157955" marR="157955" marT="78978" marB="78978"/>
                </a:tc>
                <a:extLst>
                  <a:ext uri="{0D108BD9-81ED-4DB2-BD59-A6C34878D82A}">
                    <a16:rowId xmlns:a16="http://schemas.microsoft.com/office/drawing/2014/main" val="2556346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32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4851F-B68E-F8B5-D335-F4BE4C05E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✅ Logo Design Checklist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4C8F5-C4B3-139A-3B67-DFD08DAA7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1" dirty="0"/>
              <a:t>Original</a:t>
            </a:r>
            <a:r>
              <a:rPr lang="en-GB" dirty="0"/>
              <a:t> – Must be your own idea, not copied from elsewhere.</a:t>
            </a:r>
          </a:p>
          <a:p>
            <a:pPr lvl="0"/>
            <a:r>
              <a:rPr lang="en-GB" b="1" dirty="0"/>
              <a:t>Easy to spot</a:t>
            </a:r>
            <a:r>
              <a:rPr lang="en-GB" dirty="0"/>
              <a:t> – Can someone recognise it in 3 seconds?</a:t>
            </a:r>
          </a:p>
          <a:p>
            <a:pPr lvl="0"/>
            <a:r>
              <a:rPr lang="en-GB" b="1" dirty="0"/>
              <a:t>Clear message</a:t>
            </a:r>
            <a:r>
              <a:rPr lang="en-GB" dirty="0"/>
              <a:t> – Does it show what London: City of Languages is about?</a:t>
            </a:r>
          </a:p>
          <a:p>
            <a:r>
              <a:rPr lang="en-GB" b="1" dirty="0"/>
              <a:t>Timeless</a:t>
            </a:r>
            <a:r>
              <a:rPr lang="en-GB" dirty="0"/>
              <a:t> – Will it still look good in a few years?</a:t>
            </a:r>
          </a:p>
          <a:p>
            <a:pPr lvl="0"/>
            <a:r>
              <a:rPr lang="en-GB" b="1" dirty="0"/>
              <a:t>Keep it simple</a:t>
            </a:r>
            <a:r>
              <a:rPr lang="en-GB" dirty="0"/>
              <a:t> – Avoid too many images or text.</a:t>
            </a:r>
          </a:p>
          <a:p>
            <a:pPr lvl="0"/>
            <a:r>
              <a:rPr lang="en-GB" b="1" dirty="0"/>
              <a:t>Colours</a:t>
            </a:r>
            <a:r>
              <a:rPr lang="en-GB" dirty="0"/>
              <a:t> – Do they look good together and also work in black &amp; white?</a:t>
            </a:r>
          </a:p>
          <a:p>
            <a:pPr lvl="0"/>
            <a:r>
              <a:rPr lang="en-GB" b="1" dirty="0"/>
              <a:t>Works everywhere</a:t>
            </a:r>
            <a:r>
              <a:rPr lang="en-GB" dirty="0"/>
              <a:t> – Does it look good both small (badge) and large (poster)?</a:t>
            </a:r>
          </a:p>
          <a:p>
            <a:pPr lvl="0"/>
            <a:r>
              <a:rPr lang="en-GB" b="1" dirty="0"/>
              <a:t>Format</a:t>
            </a:r>
            <a:r>
              <a:rPr lang="en-GB" dirty="0"/>
              <a:t> – Create the logo in a square (1:1) format.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668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C9D244-E7C8-1C1C-4F6A-44A4E8ED2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>
            <a:normAutofit/>
          </a:bodyPr>
          <a:lstStyle/>
          <a:p>
            <a:r>
              <a:rPr lang="en-GB" b="1"/>
              <a:t>💡Creative Direction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7CF19F-ABB6-27B3-59C7-6148283F5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4933462" cy="4351338"/>
          </a:xfrm>
        </p:spPr>
        <p:txBody>
          <a:bodyPr>
            <a:normAutofit/>
          </a:bodyPr>
          <a:lstStyle/>
          <a:p>
            <a:r>
              <a:rPr lang="en-GB" dirty="0"/>
              <a:t>What does ‘London: City of Languages’ mean to you?</a:t>
            </a:r>
          </a:p>
          <a:p>
            <a:r>
              <a:rPr lang="en-GB" dirty="0"/>
              <a:t>Think about colour psychology and typography.</a:t>
            </a:r>
          </a:p>
          <a:p>
            <a:r>
              <a:rPr lang="en-GB" dirty="0"/>
              <a:t>Note: it can be an image. No words required.</a:t>
            </a:r>
          </a:p>
        </p:txBody>
      </p:sp>
      <p:pic>
        <p:nvPicPr>
          <p:cNvPr id="5" name="Picture 4" descr="moodboard design">
            <a:extLst>
              <a:ext uri="{FF2B5EF4-FFF2-40B4-BE49-F238E27FC236}">
                <a16:creationId xmlns:a16="http://schemas.microsoft.com/office/drawing/2014/main" id="{11FA2D0C-45AF-BE02-317E-FDA3AA3021E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124" r="-4" b="-4"/>
          <a:stretch>
            <a:fillRect/>
          </a:stretch>
        </p:blipFill>
        <p:spPr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sp>
        <p:nvSpPr>
          <p:cNvPr id="13" name="Arc 12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Close-up of vintage metal letterpress type background">
            <a:extLst>
              <a:ext uri="{FF2B5EF4-FFF2-40B4-BE49-F238E27FC236}">
                <a16:creationId xmlns:a16="http://schemas.microsoft.com/office/drawing/2014/main" id="{54573B08-9858-B489-F304-1E4B27120AC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183" r="9721" b="4"/>
          <a:stretch>
            <a:fillRect/>
          </a:stretch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4" name="Picture 3" descr="moodboard design">
            <a:extLst>
              <a:ext uri="{FF2B5EF4-FFF2-40B4-BE49-F238E27FC236}">
                <a16:creationId xmlns:a16="http://schemas.microsoft.com/office/drawing/2014/main" id="{B10CF742-D386-0940-D9E3-5E9E7D261D7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365" r="17100" b="4"/>
          <a:stretch>
            <a:fillRect/>
          </a:stretch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92781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84C00A-7B56-51B3-B5E1-29F0B2EA7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GB" b="1" dirty="0"/>
              <a:t>🧠 Brainstorming Activity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18C2C-23F2-FCA6-DDA9-CEFF1AE53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Group discussion: What images or ideas represent multilingual London?</a:t>
            </a:r>
          </a:p>
          <a:p>
            <a:pPr lvl="0"/>
            <a:r>
              <a:rPr lang="en-GB" dirty="0"/>
              <a:t>Sketch session: Draft 2–3 concepts</a:t>
            </a:r>
          </a:p>
          <a:p>
            <a:pPr lvl="0"/>
            <a:r>
              <a:rPr lang="en-GB" dirty="0"/>
              <a:t>Peer feedback: Share and refine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ollection of Adhesive Notes">
            <a:extLst>
              <a:ext uri="{FF2B5EF4-FFF2-40B4-BE49-F238E27FC236}">
                <a16:creationId xmlns:a16="http://schemas.microsoft.com/office/drawing/2014/main" id="{3BC3CF00-6C03-85E4-D329-22719D96FD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905" r="17556" b="-1"/>
          <a:stretch>
            <a:fillRect/>
          </a:stretch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Students preparing exam with tutor in classroom">
            <a:extLst>
              <a:ext uri="{FF2B5EF4-FFF2-40B4-BE49-F238E27FC236}">
                <a16:creationId xmlns:a16="http://schemas.microsoft.com/office/drawing/2014/main" id="{DA7BE68C-DE1C-6228-D5A7-B2726A7398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164" r="3740" b="4"/>
          <a:stretch>
            <a:fillRect/>
          </a:stretch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10444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637</Words>
  <Application>Microsoft Office PowerPoint</Application>
  <PresentationFormat>Widescreen</PresentationFormat>
  <Paragraphs>81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GuardianTextSans</vt:lpstr>
      <vt:lpstr>Wingdings</vt:lpstr>
      <vt:lpstr>Office Theme</vt:lpstr>
      <vt:lpstr>London: City of Languages. Welcome!</vt:lpstr>
      <vt:lpstr>🎉Design the Official Logo for London: City of Languages</vt:lpstr>
      <vt:lpstr>🌍 What Is London:  City of Languages?</vt:lpstr>
      <vt:lpstr>🎨 What’s the Competition About?</vt:lpstr>
      <vt:lpstr>What You Could Win</vt:lpstr>
      <vt:lpstr>Key Info</vt:lpstr>
      <vt:lpstr>✅ Logo Design Checklist</vt:lpstr>
      <vt:lpstr>💡Creative Direction</vt:lpstr>
      <vt:lpstr>🧠 Brainstorming Activity</vt:lpstr>
      <vt:lpstr>📤How to Submit</vt:lpstr>
      <vt:lpstr>🎯Final Thoughts</vt:lpstr>
      <vt:lpstr>Image &amp; Assets 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Helen Blow</dc:creator>
  <cp:lastModifiedBy>Helen Blow</cp:lastModifiedBy>
  <cp:revision>9</cp:revision>
  <dcterms:created xsi:type="dcterms:W3CDTF">2025-09-08T19:21:50Z</dcterms:created>
  <dcterms:modified xsi:type="dcterms:W3CDTF">2025-09-09T21:01:05Z</dcterms:modified>
</cp:coreProperties>
</file>