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EB4E-A2F4-E90F-D4FE-1B13D012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9E7B6-DF43-0F8E-F565-9AE0C2286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5596-8AA7-A9A6-D150-5BD745BE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32D6F-7566-AC6A-C83E-2B0891BD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5621A-C3F6-6A5C-DB25-D388658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E4A-57D0-9F8F-E866-8B18540C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C82F2-D911-BEB7-3B1E-448BFACC2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4F29-DC1C-987D-1356-2446AE3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C07B1-D164-44B1-7F56-D5F779AF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06A9-233E-18D6-92EB-7BF9ACFF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B7F40-5726-98C4-6C43-F9A5FE329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06A07-ECAD-C4BF-E70F-D5E38865D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E860-921B-AF1D-3FB6-547AB402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0F46-9B3F-C366-E81A-E45ECAB1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21A76-4785-1E38-97B2-4681D488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6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4A1F-B84C-7B63-583E-6A081D51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31C0-C11D-5FE0-8A8B-FDFE0F82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F7924-B91A-7A46-AC23-474B1645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13F0-01D0-3DCD-6E7F-A3E9A7E9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6D33-7C49-C534-668B-4F7918D5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5F08-A03C-4473-666C-0B637F57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CACF4-319F-0642-77F8-E4D1AD42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469F6-3559-9C72-519D-F83438D2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FD59-8AB9-FB38-69F4-06B9B150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5003-4F51-8C84-7938-6C2BF72B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3A5E-7C5C-CDC4-CDD9-7594DE8F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E2E62-36B7-4E02-4FD3-ECBC5A1D3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2ABA8-848D-2BCE-E7D5-8FDF3B944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D6427-3E86-4E60-A5E5-35CF5758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95375-A471-EB25-8003-D444BDA3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DD492-2E41-11D2-EC81-112DEB37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79C3-0307-02C8-5D0A-5D8C849E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2966-2989-AF7A-1F4F-BBA7AB3B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EF69E-A5DB-D68B-9FA8-23832A3E3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73FFF-4219-CD4D-7731-F431D47D6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F3F5E-B9FC-0789-F676-2C14167AB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6ADD2-05B0-3A60-1AE1-9E81AAAD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B4171-0786-2A90-7F6D-57F31874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46769-4843-D186-A47D-E0CB8B74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5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2905-7DEB-7E55-51B0-11AEBDB8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B1FC8-CC24-AD72-3291-4E1CFA26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B7BF7-8A73-6737-A0B5-6DA6025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24F08-BC58-1D09-09F4-6EA0D027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63C1E-4526-749B-96C3-A9B79C8F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9B3C5-335E-FC4F-D388-E35695CA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27DC-2DF5-E154-7F2D-1A49590C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3787-507D-6CCA-9D5F-FC39B02B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C28A-727C-D193-9CDD-7AEC8F78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4B6C6-537D-6258-0F88-C2084B97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B297-5529-64F5-8F75-65E2BF14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84465-D03D-24A8-1E15-0177CD55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6B72-F863-C618-D70D-393B655E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26E0-041D-2F59-35FF-A54ED01B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63B05-0D2C-7977-9519-FA0FB5AC0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AF1EF-BADB-FC7E-FCDE-C9654527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FAABF-4CEA-5EF3-4782-A5EB7C25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D22E3-05CA-B754-CBB0-3C75F4D9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D3C6-3D4D-2617-E5C6-4DA0496B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646F1-0822-7388-B699-C4FE1A73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6FDAC-D71E-46FD-D60B-8E4ED350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F6B7-40F0-643F-E6C4-D8D7A5F00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3B2B4-1054-46D9-893E-D7BAB5C0C44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E0CCB-626F-C35E-767B-69D9A0BAB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C6A6-02D5-700E-98FD-BE2C531C5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66C7E-889E-47DB-90E4-DC2ECB4FB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lemaker.qf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etmuseum.org/%22%20/t%20%22_bla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7379-B91D-3082-F854-6B1EE919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</a:t>
            </a:r>
            <a:r>
              <a:rPr lang="en-GB"/>
              <a:t>, art and the Arab World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67C4-7DD7-F784-9385-1F0D95637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Kindly shared by Dr Catherine Ames</a:t>
            </a:r>
          </a:p>
          <a:p>
            <a:pPr marL="0" indent="0">
              <a:buNone/>
            </a:pPr>
            <a:r>
              <a:rPr lang="en-GB" i="1" dirty="0"/>
              <a:t>London: City of Languages</a:t>
            </a:r>
            <a:r>
              <a:rPr lang="en-GB" dirty="0"/>
              <a:t>, Steering Group</a:t>
            </a:r>
          </a:p>
          <a:p>
            <a:pPr marL="0" indent="0">
              <a:buNone/>
            </a:pPr>
            <a:r>
              <a:rPr lang="en-GB" dirty="0"/>
              <a:t>The Grey Coat Hospital, C of E Comprehensive School for Girls.</a:t>
            </a:r>
          </a:p>
        </p:txBody>
      </p:sp>
    </p:spTree>
    <p:extLst>
      <p:ext uri="{BB962C8B-B14F-4D97-AF65-F5344CB8AC3E}">
        <p14:creationId xmlns:p14="http://schemas.microsoft.com/office/powerpoint/2010/main" val="134154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D21F-938A-14F3-EFD5-3192BA85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Over to You! Can you design an Arabic Tile?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6B3B-28E3-95D3-24F8-EFF74A78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Tilemaker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is an interactive educational tool developed by 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Qatar Foundation International (QFI)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 . It invites users to explore the beauty of Islamic art by creating vibrant, geometric tile designs. </a:t>
            </a:r>
          </a:p>
          <a:p>
            <a:pPr algn="just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Using Tilemaker, you can draw lines and circles to explore how simple shapes combine to form intricate geometric patterns. You can then personalise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you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 designs with colour and creativity. </a:t>
            </a:r>
          </a:p>
          <a:p>
            <a:pPr algn="just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Finished tiles can be downloaded, shared, printed, or even transferred onto physical tiles—making it a perfect tool for art projects and project-based learning.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2"/>
              </a:rPr>
              <a:t>https://tilemaker.qfi.org/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COMPETITION: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 your own tile and upload in </a:t>
            </a:r>
            <a:r>
              <a:rPr lang="en-GB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EWL Team folder by October Half Term. </a:t>
            </a:r>
            <a:endParaRPr lang="en-GB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25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527C-2A1E-C6CF-5DF0-9E73BC30A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 fontAlgn="base"/>
            <a:r>
              <a:rPr lang="en-GB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Week of Languages 2025</a:t>
            </a:r>
            <a:br>
              <a:rPr lang="en-GB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i="0" dirty="0"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Languages Open Hearts and Minds</a:t>
            </a:r>
            <a:r>
              <a:rPr lang="en-GB" sz="4000" b="0" i="0" dirty="0">
                <a:solidFill>
                  <a:srgbClr val="FF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GB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D6D7DB-F212-B2AE-8813-6E187236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30861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539AD75D-EA40-E60D-9465-B164975B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030663"/>
            <a:ext cx="58293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C1F6-0212-F2E7-E4C7-E7732AF0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i="0" dirty="0">
                <a:solidFill>
                  <a:srgbClr val="0070C0"/>
                </a:solidFill>
                <a:effectLst/>
                <a:latin typeface="Arial Nova" panose="020F0502020204030204" pitchFamily="34" charset="0"/>
              </a:rPr>
              <a:t>Geometry, Art and the Arab World</a:t>
            </a:r>
            <a:r>
              <a:rPr lang="en-GB" sz="4400" b="0" i="0" dirty="0">
                <a:solidFill>
                  <a:srgbClr val="0070C0"/>
                </a:solidFill>
                <a:effectLst/>
                <a:latin typeface="Arial Nova" panose="020F0502020204030204" pitchFamily="34" charset="0"/>
              </a:rPr>
              <a:t> 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DE6264-E52D-A6DB-3A90-9465A2CA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61341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EFD0AA-53C5-A748-CD13-B9B775C4C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3" y="2506662"/>
            <a:ext cx="66454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1544-00F6-AAA2-4F64-74CEFA3F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A Historical Look at Islamic Geometric Design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br>
              <a:rPr lang="en-GB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3460-1C4F-245C-C55A-2A0FBA8F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2935"/>
          </a:xfrm>
        </p:spPr>
        <p:txBody>
          <a:bodyPr>
            <a:normAutofit fontScale="70000" lnSpcReduction="20000"/>
          </a:bodyPr>
          <a:lstStyle/>
          <a:p>
            <a:pPr marL="0" indent="0" algn="just" rtl="0" fontAlgn="base">
              <a:lnSpc>
                <a:spcPct val="200000"/>
              </a:lnSpc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"Arab world" (referring to Islamic cultures) has a rich heritage of integrating </a:t>
            </a:r>
            <a:r>
              <a:rPr lang="en-GB" sz="3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geometric patterns 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 art and architecture, often rooted in pre-Islamic traditions and elevated by mathematical symmetry and repetition to convey concepts of unity and the cosmos</a:t>
            </a:r>
            <a:r>
              <a:rPr lang="en-GB" sz="3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3000" b="0" i="0" dirty="0">
                <a:solidFill>
                  <a:srgbClr val="001D35"/>
                </a:solidFill>
                <a:effectLst/>
                <a:latin typeface="WordVisiCarriageReturn_MSFontService"/>
              </a:rPr>
              <a:t> </a:t>
            </a:r>
          </a:p>
          <a:p>
            <a:pPr marL="0" indent="0" algn="just" rtl="0" fontAlgn="base">
              <a:lnSpc>
                <a:spcPct val="200000"/>
              </a:lnSpc>
              <a:buNone/>
            </a:pPr>
            <a:br>
              <a:rPr lang="en-GB" sz="3000" b="0" i="0" dirty="0">
                <a:solidFill>
                  <a:srgbClr val="001D35"/>
                </a:solidFill>
                <a:effectLst/>
                <a:latin typeface="WordVisiCarriageReturn_MSFontService"/>
              </a:rPr>
            </a:br>
            <a:r>
              <a:rPr lang="en-GB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Islamic architecture is deeply rooted in </a:t>
            </a:r>
            <a:r>
              <a:rPr lang="en-GB" sz="3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geometric patterns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predominantly made with </a:t>
            </a:r>
            <a:r>
              <a:rPr lang="en-GB" sz="3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circles and lines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Let’s explore the early history of this artistic tradition…</a:t>
            </a:r>
            <a:endParaRPr lang="en-GB" sz="3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8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4EC7-E71F-5E55-AEB5-F00FA450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Discussion: What makes these pieces geometric? 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DCBE14-CCA6-E866-076E-9FC4D66D0B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685608"/>
            <a:ext cx="5869737" cy="38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7EC940-23F8-D7AA-A65F-2B7ECDA1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17891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16295-F0AA-242E-F098-AFE3EBC4CC78}"/>
              </a:ext>
            </a:extLst>
          </p:cNvPr>
          <p:cNvSpPr txBox="1"/>
          <p:nvPr/>
        </p:nvSpPr>
        <p:spPr>
          <a:xfrm>
            <a:off x="518160" y="5855454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Khirbat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Mafjar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exercitation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C6CF2-F212-0B16-A0DF-40F4B46CCF58}"/>
              </a:ext>
            </a:extLst>
          </p:cNvPr>
          <p:cNvSpPr txBox="1"/>
          <p:nvPr/>
        </p:nvSpPr>
        <p:spPr>
          <a:xfrm>
            <a:off x="6675120" y="5855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Qasr al-Mshatta quis nostrud exercitation ullamco.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0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157E-852A-8325-48BD-F8AB1274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01C2-9459-C1CB-BA33-6CFCD393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Khirbat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Mafjar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Umayyads (661–750) were the first Islamic dynasty, establishing palaces like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Khirbat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Mafjar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near Jericho. This 8th-century palace features a large star-shaped design made of interlacing bands, drawing from Roman mosaic traditions. Unlike Roman designs, the geometric elements became the focal point, elevating them from a supporting role to centre stage.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B23624-40EE-312E-8F2B-995CA4A4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39" y="80328"/>
            <a:ext cx="5869737" cy="38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8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4329-8D6B-11FA-BFC9-E1DCB413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28CF-3E75-4EEE-070D-578AD17A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en-GB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Qasr al-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Mshatta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Located in present-day Jordan, Qasr al-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Mshatta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another early Islamic palace. Its exterior wall is adorned with intricate triangular geometric motifs — a testament to the early importance of geometry in Islamic architecture.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3E30F6-F9E8-26FE-C87A-0B90B26B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40" y="215811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2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DC84-BAB4-2073-571E-EED7C6C2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50709-E1E9-5F2A-6079-9849EC12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4495800"/>
            <a:ext cx="11744960" cy="2316163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North African &amp; Spanish Tiles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regions like North Africa and Spain, artisans hand-cut ceramic tiles into intricate mosaics known as </a:t>
            </a:r>
            <a:r>
              <a:rPr lang="en-GB" sz="1800" b="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zellij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 A stunning example is the courtyard of the 16th-century Ben Youssef Madrasa in Marrakech. Today, this tradition continues in Moroccan workshops, where artisans work meticulously to create these geometric masterpieces.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A6E92748-DE0A-CB9A-8C3C-48233D10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5" y="0"/>
            <a:ext cx="66484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0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32EC-19DD-A407-DCB2-5E4375CD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Arabic Tile Design Competition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8A7CC-3517-3603-9FAD-86CBC6C6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002AD-AC09-39D6-03FF-5B776361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797474"/>
            <a:ext cx="4930457" cy="44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96E49B89D524D8FFE2FC2143680C1" ma:contentTypeVersion="18" ma:contentTypeDescription="Create a new document." ma:contentTypeScope="" ma:versionID="823505be9f5df63739c9d530d742095b">
  <xsd:schema xmlns:xsd="http://www.w3.org/2001/XMLSchema" xmlns:xs="http://www.w3.org/2001/XMLSchema" xmlns:p="http://schemas.microsoft.com/office/2006/metadata/properties" xmlns:ns2="b3a673ac-35c9-4e60-9e30-73a8f5acc69c" xmlns:ns3="86132a72-3639-4361-8e58-f1f324878077" targetNamespace="http://schemas.microsoft.com/office/2006/metadata/properties" ma:root="true" ma:fieldsID="bed72fe5a5b3f093ba4e74f4a31d30ed" ns2:_="" ns3:_="">
    <xsd:import namespace="b3a673ac-35c9-4e60-9e30-73a8f5acc69c"/>
    <xsd:import namespace="86132a72-3639-4361-8e58-f1f3248780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673ac-35c9-4e60-9e30-73a8f5acc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0668ea-18d8-4fd1-bc2e-7d223ebd9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32a72-3639-4361-8e58-f1f3248780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2839c1-9a75-43f0-9282-eaa9de362bff}" ma:internalName="TaxCatchAll" ma:showField="CatchAllData" ma:web="86132a72-3639-4361-8e58-f1f324878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a673ac-35c9-4e60-9e30-73a8f5acc69c">
      <Terms xmlns="http://schemas.microsoft.com/office/infopath/2007/PartnerControls"/>
    </lcf76f155ced4ddcb4097134ff3c332f>
    <TaxCatchAll xmlns="86132a72-3639-4361-8e58-f1f324878077" xsi:nil="true"/>
  </documentManagement>
</p:properties>
</file>

<file path=customXml/itemProps1.xml><?xml version="1.0" encoding="utf-8"?>
<ds:datastoreItem xmlns:ds="http://schemas.openxmlformats.org/officeDocument/2006/customXml" ds:itemID="{C3980399-59BE-4304-B363-A2386F964E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F27C3-D4D1-4AF8-8FD5-86AC8F8C0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a673ac-35c9-4e60-9e30-73a8f5acc69c"/>
    <ds:schemaRef ds:uri="86132a72-3639-4361-8e58-f1f324878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34E37C-ED6E-4719-878A-F6D29C91E8C2}">
  <ds:schemaRefs>
    <ds:schemaRef ds:uri="http://schemas.microsoft.com/office/2006/documentManagement/types"/>
    <ds:schemaRef ds:uri="http://www.w3.org/XML/1998/namespace"/>
    <ds:schemaRef ds:uri="b3a673ac-35c9-4e60-9e30-73a8f5acc69c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6132a72-3639-4361-8e58-f1f3248780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445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 Nova</vt:lpstr>
      <vt:lpstr>Segoe UI</vt:lpstr>
      <vt:lpstr>WordVisiCarriageReturn_MSFontService</vt:lpstr>
      <vt:lpstr>Office Theme</vt:lpstr>
      <vt:lpstr>Geometry, art and the Arab World</vt:lpstr>
      <vt:lpstr>European Week of Languages 2025   Languages Open Hearts and Minds  </vt:lpstr>
      <vt:lpstr>Geometry, Art and the Arab World </vt:lpstr>
      <vt:lpstr>A Historical Look at Islamic Geometric Design  </vt:lpstr>
      <vt:lpstr>Discussion: What makes these pieces geometric? </vt:lpstr>
      <vt:lpstr>PowerPoint Presentation</vt:lpstr>
      <vt:lpstr>PowerPoint Presentation</vt:lpstr>
      <vt:lpstr>PowerPoint Presentation</vt:lpstr>
      <vt:lpstr>Arabic Tile Design Competition </vt:lpstr>
      <vt:lpstr>Over to You! Can you design an Arabic Tile?</vt:lpstr>
    </vt:vector>
  </TitlesOfParts>
  <Company>The Grey Coat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Ames</dc:creator>
  <cp:lastModifiedBy>Helen Blow</cp:lastModifiedBy>
  <cp:revision>2</cp:revision>
  <dcterms:created xsi:type="dcterms:W3CDTF">2025-09-19T12:33:42Z</dcterms:created>
  <dcterms:modified xsi:type="dcterms:W3CDTF">2025-09-25T19:56:46Z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0x010100CAE96E49B89D524D8FFE2FC2143680C1</vt:lpwstr>
  </property>
  <property fmtid="{D5CDD505-2E9C-101B-9397-08002B2CF9AE}" pid="3" name="MediaServiceImageTags">
    <vt:lpwstr/>
  </property>
</Properties>
</file>