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300" r:id="rId2"/>
    <p:sldId id="256" r:id="rId3"/>
    <p:sldId id="257" r:id="rId4"/>
    <p:sldId id="280" r:id="rId5"/>
    <p:sldId id="295" r:id="rId6"/>
    <p:sldId id="258" r:id="rId7"/>
    <p:sldId id="259" r:id="rId8"/>
    <p:sldId id="260" r:id="rId9"/>
    <p:sldId id="276" r:id="rId10"/>
    <p:sldId id="277" r:id="rId11"/>
    <p:sldId id="281" r:id="rId12"/>
    <p:sldId id="296" r:id="rId13"/>
    <p:sldId id="278" r:id="rId14"/>
    <p:sldId id="297" r:id="rId15"/>
    <p:sldId id="298" r:id="rId16"/>
    <p:sldId id="299" r:id="rId17"/>
    <p:sldId id="287" r:id="rId18"/>
    <p:sldId id="289" r:id="rId19"/>
    <p:sldId id="290" r:id="rId20"/>
    <p:sldId id="286" r:id="rId21"/>
    <p:sldId id="285" r:id="rId22"/>
    <p:sldId id="291" r:id="rId23"/>
    <p:sldId id="292" r:id="rId24"/>
    <p:sldId id="293" r:id="rId25"/>
    <p:sldId id="294" r:id="rId26"/>
    <p:sldId id="284" r:id="rId27"/>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FF"/>
    <a:srgbClr val="F567E1"/>
    <a:srgbClr val="B40C9C"/>
    <a:srgbClr val="B20E7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29" autoAdjust="0"/>
    <p:restoredTop sz="84416" autoAdjust="0"/>
  </p:normalViewPr>
  <p:slideViewPr>
    <p:cSldViewPr snapToGrid="0">
      <p:cViewPr varScale="1">
        <p:scale>
          <a:sx n="85" d="100"/>
          <a:sy n="85" d="100"/>
        </p:scale>
        <p:origin x="1578" y="3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DB408DE6-256A-40AE-96D6-23359BA17E20}" type="datetimeFigureOut">
              <a:rPr lang="en-GB" smtClean="0"/>
              <a:t>25/09/2025</a:t>
            </a:fld>
            <a:endParaRPr lang="en-GB"/>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C169323A-66D0-40B7-818D-722D76C155B8}" type="slidenum">
              <a:rPr lang="en-GB" smtClean="0"/>
              <a:t>‹#›</a:t>
            </a:fld>
            <a:endParaRPr lang="en-GB"/>
          </a:p>
        </p:txBody>
      </p:sp>
    </p:spTree>
    <p:extLst>
      <p:ext uri="{BB962C8B-B14F-4D97-AF65-F5344CB8AC3E}">
        <p14:creationId xmlns:p14="http://schemas.microsoft.com/office/powerpoint/2010/main" val="31497664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google.com/search?sca_esv=a6493d853efe4d30&amp;rlz=1C1GCOT_enGB1180&amp;sxsrf=AE3TifOO3puZYVzm5qCpzNvfSmKCFSVVbw%3A1758281610383&amp;q=azur&amp;sa=X&amp;ved=2ahUKEwjy-bS23eSPAxUqTkEAHVDKDQ8QxccNegQILBAB&amp;mstk=AUtExfBoMcqHfmj_F_mROVZp9Ldos7Bbl2yVqsaiXmPbXlwiuXEVQSehAswfHCcZW3C7C39SeJT1fuhc_YQTi_tTSdQbq0Pk4ad8ajmJGlr81w6l8idRZl8jBcEP3IdE2ELZEgK3s11QfwKQqaPNqqfLgVhg5vioEZmwNUVN4WIAlHm-RK724K6loH4VKf3n8zG6cmJFdbLNNmdICROUoGiGoFklQFTiFarcxmVat3K58kT5ciOId1YmT4rgCdNBX_Daha44uPOi8OQYaQafWSMEHxkt&amp;csui=3"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s://www.google.com/search?sca_esv=a6493d853efe4d30&amp;rlz=1C1GCOT_enGB1180&amp;sxsrf=AE3TifOO3puZYVzm5qCpzNvfSmKCFSVVbw%3A1758281610383&amp;q=azure&amp;sa=X&amp;ved=2ahUKEwjy-bS23eSPAxUqTkEAHVDKDQ8QxccNegQILBAC&amp;mstk=AUtExfBoMcqHfmj_F_mROVZp9Ldos7Bbl2yVqsaiXmPbXlwiuXEVQSehAswfHCcZW3C7C39SeJT1fuhc_YQTi_tTSdQbq0Pk4ad8ajmJGlr81w6l8idRZl8jBcEP3IdE2ELZEgK3s11QfwKQqaPNqqfLgVhg5vioEZmwNUVN4WIAlHm-RK724K6loH4VKf3n8zG6cmJFdbLNNmdICROUoGiGoFklQFTiFarcxmVat3K58kT5ciOId1YmT4rgCdNBX_Daha44uPOi8OQYaQafWSMEHxkt&amp;csui=3"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169323A-66D0-40B7-818D-722D76C155B8}" type="slidenum">
              <a:rPr lang="en-GB" smtClean="0"/>
              <a:t>2</a:t>
            </a:fld>
            <a:endParaRPr lang="en-GB"/>
          </a:p>
        </p:txBody>
      </p:sp>
    </p:spTree>
    <p:extLst>
      <p:ext uri="{BB962C8B-B14F-4D97-AF65-F5344CB8AC3E}">
        <p14:creationId xmlns:p14="http://schemas.microsoft.com/office/powerpoint/2010/main" val="42712173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Back to blue. I’m reading this fascinating book at the moment. The main idea is that – as we have just seen – colour is first and foremost a social phenomenon. The history of blue tells you everything you need to know about how meaning is generated, how it is contested and overturned in a cultural setting. </a:t>
            </a:r>
          </a:p>
        </p:txBody>
      </p:sp>
      <p:sp>
        <p:nvSpPr>
          <p:cNvPr id="4" name="Slide Number Placeholder 3"/>
          <p:cNvSpPr>
            <a:spLocks noGrp="1"/>
          </p:cNvSpPr>
          <p:nvPr>
            <p:ph type="sldNum" sz="quarter" idx="5"/>
          </p:nvPr>
        </p:nvSpPr>
        <p:spPr/>
        <p:txBody>
          <a:bodyPr/>
          <a:lstStyle/>
          <a:p>
            <a:fld id="{C169323A-66D0-40B7-818D-722D76C155B8}" type="slidenum">
              <a:rPr lang="en-GB" smtClean="0"/>
              <a:t>11</a:t>
            </a:fld>
            <a:endParaRPr lang="en-GB"/>
          </a:p>
        </p:txBody>
      </p:sp>
    </p:spTree>
    <p:extLst>
      <p:ext uri="{BB962C8B-B14F-4D97-AF65-F5344CB8AC3E}">
        <p14:creationId xmlns:p14="http://schemas.microsoft.com/office/powerpoint/2010/main" val="26689470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4B4F58"/>
                </a:solidFill>
                <a:effectLst/>
                <a:latin typeface="Georgia" panose="02040502050405020303" pitchFamily="18" charset="0"/>
              </a:rPr>
              <a:t> For the Romans, blue was the colour of the Barbarians. You might have heard of the </a:t>
            </a:r>
            <a:r>
              <a:rPr lang="en-GB" b="1" i="0" dirty="0">
                <a:solidFill>
                  <a:srgbClr val="4B4F58"/>
                </a:solidFill>
                <a:effectLst/>
                <a:latin typeface="Georgia" panose="02040502050405020303" pitchFamily="18" charset="0"/>
              </a:rPr>
              <a:t>Picts – the Scots (Hadrian’s Wall and all that)</a:t>
            </a:r>
            <a:r>
              <a:rPr lang="en-GB" b="0" i="0" dirty="0">
                <a:solidFill>
                  <a:srgbClr val="4B4F58"/>
                </a:solidFill>
                <a:effectLst/>
                <a:latin typeface="Georgia" panose="02040502050405020303" pitchFamily="18" charset="0"/>
              </a:rPr>
              <a:t>, which is derived from the Latin word </a:t>
            </a:r>
            <a:r>
              <a:rPr lang="en-GB" b="1" i="0" dirty="0">
                <a:solidFill>
                  <a:srgbClr val="4B4F58"/>
                </a:solidFill>
                <a:effectLst/>
                <a:latin typeface="Georgia" panose="02040502050405020303" pitchFamily="18" charset="0"/>
              </a:rPr>
              <a:t>pictus</a:t>
            </a:r>
            <a:r>
              <a:rPr lang="en-GB" b="0" i="0" dirty="0">
                <a:solidFill>
                  <a:srgbClr val="4B4F58"/>
                </a:solidFill>
                <a:effectLst/>
                <a:latin typeface="Georgia" panose="02040502050405020303" pitchFamily="18" charset="0"/>
              </a:rPr>
              <a:t>, meaning </a:t>
            </a:r>
            <a:r>
              <a:rPr lang="en-GB" b="1" i="0" dirty="0">
                <a:solidFill>
                  <a:srgbClr val="4B4F58"/>
                </a:solidFill>
                <a:effectLst/>
                <a:latin typeface="Georgia" panose="02040502050405020303" pitchFamily="18" charset="0"/>
              </a:rPr>
              <a:t>painted. This dye came from a plant – woad – from the German – pastel in French, big centre near Toulouse.  The Greeks and the Romans did not even acknowledge blue, blue was the colour of distrusted enemies. There is in fact no word for the colour in Latin and Ancient Greek, only approximations like glaucus which means weak as through a glass which is where we get the word glaucoma from. Having blue eyes was considered a physical inferiority, it was seen to be effeminate in men and a sign of weakness and inferiority. </a:t>
            </a:r>
            <a:endParaRPr lang="en-GB" dirty="0"/>
          </a:p>
        </p:txBody>
      </p:sp>
      <p:sp>
        <p:nvSpPr>
          <p:cNvPr id="4" name="Slide Number Placeholder 3"/>
          <p:cNvSpPr>
            <a:spLocks noGrp="1"/>
          </p:cNvSpPr>
          <p:nvPr>
            <p:ph type="sldNum" sz="quarter" idx="5"/>
          </p:nvPr>
        </p:nvSpPr>
        <p:spPr/>
        <p:txBody>
          <a:bodyPr/>
          <a:lstStyle/>
          <a:p>
            <a:fld id="{C169323A-66D0-40B7-818D-722D76C155B8}" type="slidenum">
              <a:rPr lang="en-GB" smtClean="0"/>
              <a:t>12</a:t>
            </a:fld>
            <a:endParaRPr lang="en-GB"/>
          </a:p>
        </p:txBody>
      </p:sp>
    </p:spTree>
    <p:extLst>
      <p:ext uri="{BB962C8B-B14F-4D97-AF65-F5344CB8AC3E}">
        <p14:creationId xmlns:p14="http://schemas.microsoft.com/office/powerpoint/2010/main" val="10917294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001D35"/>
                </a:solidFill>
                <a:effectLst/>
                <a:latin typeface="Google Sans"/>
              </a:rPr>
              <a:t>What languages are these and what do they tell us? They tell us that the word for blue was not Latin / Greek but Germanic  The word "</a:t>
            </a:r>
            <a:r>
              <a:rPr lang="en-GB" b="0" i="0" dirty="0" err="1">
                <a:solidFill>
                  <a:srgbClr val="001D35"/>
                </a:solidFill>
                <a:effectLst/>
                <a:latin typeface="Google Sans"/>
              </a:rPr>
              <a:t>azul</a:t>
            </a:r>
            <a:r>
              <a:rPr lang="en-GB" b="0" i="0" dirty="0">
                <a:solidFill>
                  <a:srgbClr val="001D35"/>
                </a:solidFill>
                <a:effectLst/>
                <a:latin typeface="Google Sans"/>
              </a:rPr>
              <a:t>" for "blue" in Spanish originates from the Medieval Latin word </a:t>
            </a:r>
            <a:r>
              <a:rPr lang="en-GB" b="0" i="0" dirty="0" err="1">
                <a:solidFill>
                  <a:srgbClr val="001D35"/>
                </a:solidFill>
                <a:effectLst/>
                <a:latin typeface="Google Sans"/>
              </a:rPr>
              <a:t>lazulum</a:t>
            </a:r>
            <a:r>
              <a:rPr lang="en-GB" b="0" i="0" dirty="0">
                <a:solidFill>
                  <a:srgbClr val="001D35"/>
                </a:solidFill>
                <a:effectLst/>
                <a:latin typeface="Google Sans"/>
              </a:rPr>
              <a:t>, which in turn comes from the Arabic word </a:t>
            </a:r>
            <a:r>
              <a:rPr lang="ar-AE" b="0" i="0" dirty="0">
                <a:solidFill>
                  <a:srgbClr val="001D35"/>
                </a:solidFill>
                <a:effectLst/>
                <a:latin typeface="Google Sans"/>
              </a:rPr>
              <a:t>لَازُرْد (</a:t>
            </a:r>
            <a:r>
              <a:rPr lang="en-GB" b="0" i="0" dirty="0">
                <a:solidFill>
                  <a:srgbClr val="001D35"/>
                </a:solidFill>
                <a:effectLst/>
                <a:latin typeface="Google Sans"/>
              </a:rPr>
              <a:t> </a:t>
            </a:r>
            <a:r>
              <a:rPr lang="ar-AE" b="0" i="0" dirty="0">
                <a:solidFill>
                  <a:srgbClr val="001D35"/>
                </a:solidFill>
                <a:effectLst/>
                <a:latin typeface="Google Sans"/>
              </a:rPr>
              <a:t>وَ</a:t>
            </a:r>
            <a:r>
              <a:rPr lang="en-GB" b="0" i="0" dirty="0" err="1">
                <a:solidFill>
                  <a:srgbClr val="001D35"/>
                </a:solidFill>
                <a:effectLst/>
                <a:latin typeface="Google Sans"/>
              </a:rPr>
              <a:t>lāzuward</a:t>
            </a:r>
            <a:r>
              <a:rPr lang="en-GB" b="0" i="0" dirty="0">
                <a:solidFill>
                  <a:srgbClr val="001D35"/>
                </a:solidFill>
                <a:effectLst/>
                <a:latin typeface="Google Sans"/>
              </a:rPr>
              <a:t>) (meaning "lapis lazuli") and the Persian </a:t>
            </a:r>
            <a:r>
              <a:rPr lang="en-GB" b="0" i="0" dirty="0" err="1">
                <a:solidFill>
                  <a:srgbClr val="001D35"/>
                </a:solidFill>
                <a:effectLst/>
                <a:latin typeface="Google Sans"/>
              </a:rPr>
              <a:t>lāžvard</a:t>
            </a:r>
            <a:r>
              <a:rPr lang="en-GB" b="0" i="0" dirty="0">
                <a:solidFill>
                  <a:srgbClr val="001D35"/>
                </a:solidFill>
                <a:effectLst/>
                <a:latin typeface="Google Sans"/>
              </a:rPr>
              <a:t>. The Arabic and Persian words referred to the deep blue stone lapis lazuli, from which the </a:t>
            </a:r>
            <a:r>
              <a:rPr lang="en-GB" b="0" i="0" dirty="0" err="1">
                <a:solidFill>
                  <a:srgbClr val="001D35"/>
                </a:solidFill>
                <a:effectLst/>
                <a:latin typeface="Google Sans"/>
              </a:rPr>
              <a:t>color</a:t>
            </a:r>
            <a:r>
              <a:rPr lang="en-GB" b="0" i="0" dirty="0">
                <a:solidFill>
                  <a:srgbClr val="001D35"/>
                </a:solidFill>
                <a:effectLst/>
                <a:latin typeface="Google Sans"/>
              </a:rPr>
              <a:t> gets its name. The word passed from Old Galician-Portuguese into Spanish, developing alongside the word </a:t>
            </a:r>
            <a:r>
              <a:rPr lang="en-GB" b="0" i="0" dirty="0" err="1">
                <a:solidFill>
                  <a:srgbClr val="001D35"/>
                </a:solidFill>
                <a:effectLst/>
                <a:latin typeface="Google Sans"/>
                <a:hlinkClick r:id="rId3"/>
              </a:rPr>
              <a:t>azur</a:t>
            </a:r>
            <a:r>
              <a:rPr lang="en-GB" b="0" i="0" dirty="0">
                <a:solidFill>
                  <a:srgbClr val="001D35"/>
                </a:solidFill>
                <a:effectLst/>
                <a:latin typeface="Google Sans"/>
              </a:rPr>
              <a:t> in Old French and eventually influencing the English word </a:t>
            </a:r>
            <a:r>
              <a:rPr lang="en-GB" b="0" i="0" dirty="0">
                <a:solidFill>
                  <a:srgbClr val="001D35"/>
                </a:solidFill>
                <a:effectLst/>
                <a:latin typeface="Google Sans"/>
                <a:hlinkClick r:id="rId4"/>
              </a:rPr>
              <a:t>azure</a:t>
            </a:r>
            <a:r>
              <a:rPr lang="en-GB" b="0" i="0" dirty="0">
                <a:solidFill>
                  <a:srgbClr val="001D35"/>
                </a:solidFill>
                <a:effectLst/>
                <a:latin typeface="Google Sans"/>
              </a:rPr>
              <a:t>. </a:t>
            </a:r>
            <a:endParaRPr lang="en-GB" dirty="0"/>
          </a:p>
          <a:p>
            <a:endParaRPr lang="en-GB" dirty="0"/>
          </a:p>
        </p:txBody>
      </p:sp>
      <p:sp>
        <p:nvSpPr>
          <p:cNvPr id="4" name="Slide Number Placeholder 3"/>
          <p:cNvSpPr>
            <a:spLocks noGrp="1"/>
          </p:cNvSpPr>
          <p:nvPr>
            <p:ph type="sldNum" sz="quarter" idx="5"/>
          </p:nvPr>
        </p:nvSpPr>
        <p:spPr/>
        <p:txBody>
          <a:bodyPr/>
          <a:lstStyle/>
          <a:p>
            <a:fld id="{C169323A-66D0-40B7-818D-722D76C155B8}" type="slidenum">
              <a:rPr lang="en-GB" smtClean="0"/>
              <a:t>13</a:t>
            </a:fld>
            <a:endParaRPr lang="en-GB"/>
          </a:p>
        </p:txBody>
      </p:sp>
    </p:spTree>
    <p:extLst>
      <p:ext uri="{BB962C8B-B14F-4D97-AF65-F5344CB8AC3E}">
        <p14:creationId xmlns:p14="http://schemas.microsoft.com/office/powerpoint/2010/main" val="20809937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Islamic conquest to 12</a:t>
            </a:r>
            <a:r>
              <a:rPr lang="en-GB" baseline="30000" dirty="0"/>
              <a:t>th</a:t>
            </a:r>
            <a:r>
              <a:rPr lang="en-GB" dirty="0"/>
              <a:t> century</a:t>
            </a:r>
          </a:p>
        </p:txBody>
      </p:sp>
      <p:sp>
        <p:nvSpPr>
          <p:cNvPr id="4" name="Slide Number Placeholder 3"/>
          <p:cNvSpPr>
            <a:spLocks noGrp="1"/>
          </p:cNvSpPr>
          <p:nvPr>
            <p:ph type="sldNum" sz="quarter" idx="5"/>
          </p:nvPr>
        </p:nvSpPr>
        <p:spPr/>
        <p:txBody>
          <a:bodyPr/>
          <a:lstStyle/>
          <a:p>
            <a:fld id="{C169323A-66D0-40B7-818D-722D76C155B8}" type="slidenum">
              <a:rPr lang="en-GB" smtClean="0"/>
              <a:t>14</a:t>
            </a:fld>
            <a:endParaRPr lang="en-GB"/>
          </a:p>
        </p:txBody>
      </p:sp>
    </p:spTree>
    <p:extLst>
      <p:ext uri="{BB962C8B-B14F-4D97-AF65-F5344CB8AC3E}">
        <p14:creationId xmlns:p14="http://schemas.microsoft.com/office/powerpoint/2010/main" val="42829138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Blue – 12</a:t>
            </a:r>
            <a:r>
              <a:rPr lang="en-GB" baseline="30000" dirty="0"/>
              <a:t>th</a:t>
            </a:r>
            <a:r>
              <a:rPr lang="en-GB" dirty="0"/>
              <a:t> century - mini reformation – associated with aristocracy, the church and royalty. </a:t>
            </a:r>
          </a:p>
        </p:txBody>
      </p:sp>
      <p:sp>
        <p:nvSpPr>
          <p:cNvPr id="4" name="Slide Number Placeholder 3"/>
          <p:cNvSpPr>
            <a:spLocks noGrp="1"/>
          </p:cNvSpPr>
          <p:nvPr>
            <p:ph type="sldNum" sz="quarter" idx="5"/>
          </p:nvPr>
        </p:nvSpPr>
        <p:spPr/>
        <p:txBody>
          <a:bodyPr/>
          <a:lstStyle/>
          <a:p>
            <a:fld id="{C169323A-66D0-40B7-818D-722D76C155B8}" type="slidenum">
              <a:rPr lang="en-GB" smtClean="0"/>
              <a:t>15</a:t>
            </a:fld>
            <a:endParaRPr lang="en-GB"/>
          </a:p>
        </p:txBody>
      </p:sp>
    </p:spTree>
    <p:extLst>
      <p:ext uri="{BB962C8B-B14F-4D97-AF65-F5344CB8AC3E}">
        <p14:creationId xmlns:p14="http://schemas.microsoft.com/office/powerpoint/2010/main" val="7241324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next time you ask someone what their favourite colour is, remember it is more complicated than you think. The way we think is profoundly influenced by the cultures we encounter and the words we use tell a story of who we are and we where come from and it’s not always what you think. It goes without saying that the more languages you learn and the more cultures you encounter, the better able you are to understand </a:t>
            </a:r>
            <a:r>
              <a:rPr lang="en-GB"/>
              <a:t>the world. </a:t>
            </a:r>
            <a:endParaRPr lang="en-GB" dirty="0"/>
          </a:p>
        </p:txBody>
      </p:sp>
      <p:sp>
        <p:nvSpPr>
          <p:cNvPr id="4" name="Slide Number Placeholder 3"/>
          <p:cNvSpPr>
            <a:spLocks noGrp="1"/>
          </p:cNvSpPr>
          <p:nvPr>
            <p:ph type="sldNum" sz="quarter" idx="5"/>
          </p:nvPr>
        </p:nvSpPr>
        <p:spPr/>
        <p:txBody>
          <a:bodyPr/>
          <a:lstStyle/>
          <a:p>
            <a:fld id="{C169323A-66D0-40B7-818D-722D76C155B8}" type="slidenum">
              <a:rPr lang="en-GB" smtClean="0"/>
              <a:t>16</a:t>
            </a:fld>
            <a:endParaRPr lang="en-GB"/>
          </a:p>
        </p:txBody>
      </p:sp>
    </p:spTree>
    <p:extLst>
      <p:ext uri="{BB962C8B-B14F-4D97-AF65-F5344CB8AC3E}">
        <p14:creationId xmlns:p14="http://schemas.microsoft.com/office/powerpoint/2010/main" val="27481712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169323A-66D0-40B7-818D-722D76C155B8}" type="slidenum">
              <a:rPr lang="en-GB" smtClean="0"/>
              <a:t>17</a:t>
            </a:fld>
            <a:endParaRPr lang="en-GB"/>
          </a:p>
        </p:txBody>
      </p:sp>
    </p:spTree>
    <p:extLst>
      <p:ext uri="{BB962C8B-B14F-4D97-AF65-F5344CB8AC3E}">
        <p14:creationId xmlns:p14="http://schemas.microsoft.com/office/powerpoint/2010/main" val="8138894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Explain logos. Show examples.</a:t>
            </a:r>
          </a:p>
        </p:txBody>
      </p:sp>
      <p:sp>
        <p:nvSpPr>
          <p:cNvPr id="4" name="Slide Number Placeholder 3"/>
          <p:cNvSpPr>
            <a:spLocks noGrp="1"/>
          </p:cNvSpPr>
          <p:nvPr>
            <p:ph type="sldNum" sz="quarter" idx="5"/>
          </p:nvPr>
        </p:nvSpPr>
        <p:spPr/>
        <p:txBody>
          <a:bodyPr/>
          <a:lstStyle/>
          <a:p>
            <a:fld id="{091177E4-3825-4DE5-99DC-0AF938E4A30E}" type="slidenum">
              <a:rPr lang="en-GB" smtClean="0"/>
              <a:t>18</a:t>
            </a:fld>
            <a:endParaRPr lang="en-GB"/>
          </a:p>
        </p:txBody>
      </p:sp>
    </p:spTree>
    <p:extLst>
      <p:ext uri="{BB962C8B-B14F-4D97-AF65-F5344CB8AC3E}">
        <p14:creationId xmlns:p14="http://schemas.microsoft.com/office/powerpoint/2010/main" val="21593683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Motivate with prizes.</a:t>
            </a:r>
          </a:p>
        </p:txBody>
      </p:sp>
      <p:sp>
        <p:nvSpPr>
          <p:cNvPr id="4" name="Slide Number Placeholder 3"/>
          <p:cNvSpPr>
            <a:spLocks noGrp="1"/>
          </p:cNvSpPr>
          <p:nvPr>
            <p:ph type="sldNum" sz="quarter" idx="5"/>
          </p:nvPr>
        </p:nvSpPr>
        <p:spPr/>
        <p:txBody>
          <a:bodyPr/>
          <a:lstStyle/>
          <a:p>
            <a:fld id="{091177E4-3825-4DE5-99DC-0AF938E4A30E}" type="slidenum">
              <a:rPr lang="en-GB" smtClean="0"/>
              <a:t>19</a:t>
            </a:fld>
            <a:endParaRPr lang="en-GB"/>
          </a:p>
        </p:txBody>
      </p:sp>
    </p:spTree>
    <p:extLst>
      <p:ext uri="{BB962C8B-B14F-4D97-AF65-F5344CB8AC3E}">
        <p14:creationId xmlns:p14="http://schemas.microsoft.com/office/powerpoint/2010/main" val="29133027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169323A-66D0-40B7-818D-722D76C155B8}" type="slidenum">
              <a:rPr lang="en-GB" smtClean="0"/>
              <a:t>20</a:t>
            </a:fld>
            <a:endParaRPr lang="en-GB"/>
          </a:p>
        </p:txBody>
      </p:sp>
    </p:spTree>
    <p:extLst>
      <p:ext uri="{BB962C8B-B14F-4D97-AF65-F5344CB8AC3E}">
        <p14:creationId xmlns:p14="http://schemas.microsoft.com/office/powerpoint/2010/main" val="2266160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169323A-66D0-40B7-818D-722D76C155B8}" type="slidenum">
              <a:rPr lang="en-GB" smtClean="0"/>
              <a:t>3</a:t>
            </a:fld>
            <a:endParaRPr lang="en-GB"/>
          </a:p>
        </p:txBody>
      </p:sp>
    </p:spTree>
    <p:extLst>
      <p:ext uri="{BB962C8B-B14F-4D97-AF65-F5344CB8AC3E}">
        <p14:creationId xmlns:p14="http://schemas.microsoft.com/office/powerpoint/2010/main" val="15269322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169323A-66D0-40B7-818D-722D76C155B8}" type="slidenum">
              <a:rPr lang="en-GB" smtClean="0"/>
              <a:t>21</a:t>
            </a:fld>
            <a:endParaRPr lang="en-GB"/>
          </a:p>
        </p:txBody>
      </p:sp>
    </p:spTree>
    <p:extLst>
      <p:ext uri="{BB962C8B-B14F-4D97-AF65-F5344CB8AC3E}">
        <p14:creationId xmlns:p14="http://schemas.microsoft.com/office/powerpoint/2010/main" val="33187331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169323A-66D0-40B7-818D-722D76C155B8}" type="slidenum">
              <a:rPr lang="en-GB" smtClean="0"/>
              <a:t>22</a:t>
            </a:fld>
            <a:endParaRPr lang="en-GB"/>
          </a:p>
        </p:txBody>
      </p:sp>
    </p:spTree>
    <p:extLst>
      <p:ext uri="{BB962C8B-B14F-4D97-AF65-F5344CB8AC3E}">
        <p14:creationId xmlns:p14="http://schemas.microsoft.com/office/powerpoint/2010/main" val="37038913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169323A-66D0-40B7-818D-722D76C155B8}" type="slidenum">
              <a:rPr lang="en-GB" smtClean="0"/>
              <a:t>23</a:t>
            </a:fld>
            <a:endParaRPr lang="en-GB"/>
          </a:p>
        </p:txBody>
      </p:sp>
    </p:spTree>
    <p:extLst>
      <p:ext uri="{BB962C8B-B14F-4D97-AF65-F5344CB8AC3E}">
        <p14:creationId xmlns:p14="http://schemas.microsoft.com/office/powerpoint/2010/main" val="42923704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169323A-66D0-40B7-818D-722D76C155B8}" type="slidenum">
              <a:rPr lang="en-GB" smtClean="0"/>
              <a:t>24</a:t>
            </a:fld>
            <a:endParaRPr lang="en-GB"/>
          </a:p>
        </p:txBody>
      </p:sp>
    </p:spTree>
    <p:extLst>
      <p:ext uri="{BB962C8B-B14F-4D97-AF65-F5344CB8AC3E}">
        <p14:creationId xmlns:p14="http://schemas.microsoft.com/office/powerpoint/2010/main" val="28265225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169323A-66D0-40B7-818D-722D76C155B8}" type="slidenum">
              <a:rPr lang="en-GB" smtClean="0"/>
              <a:t>25</a:t>
            </a:fld>
            <a:endParaRPr lang="en-GB"/>
          </a:p>
        </p:txBody>
      </p:sp>
    </p:spTree>
    <p:extLst>
      <p:ext uri="{BB962C8B-B14F-4D97-AF65-F5344CB8AC3E}">
        <p14:creationId xmlns:p14="http://schemas.microsoft.com/office/powerpoint/2010/main" val="1634585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169323A-66D0-40B7-818D-722D76C155B8}" type="slidenum">
              <a:rPr lang="en-GB" smtClean="0"/>
              <a:t>26</a:t>
            </a:fld>
            <a:endParaRPr lang="en-GB"/>
          </a:p>
        </p:txBody>
      </p:sp>
    </p:spTree>
    <p:extLst>
      <p:ext uri="{BB962C8B-B14F-4D97-AF65-F5344CB8AC3E}">
        <p14:creationId xmlns:p14="http://schemas.microsoft.com/office/powerpoint/2010/main" val="4734817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169323A-66D0-40B7-818D-722D76C155B8}" type="slidenum">
              <a:rPr lang="en-GB" smtClean="0"/>
              <a:t>4</a:t>
            </a:fld>
            <a:endParaRPr lang="en-GB"/>
          </a:p>
        </p:txBody>
      </p:sp>
    </p:spTree>
    <p:extLst>
      <p:ext uri="{BB962C8B-B14F-4D97-AF65-F5344CB8AC3E}">
        <p14:creationId xmlns:p14="http://schemas.microsoft.com/office/powerpoint/2010/main" val="16998442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Now why I am asking you that? You might think it’s a simple question but in fact, it shows us very plainly that taste is a question of culture and that therefore while we think we are being an individual with our own thoughts, reasons and tastes, we are actually being subtly and not so subtly drawn to particular positions and subjectivities. </a:t>
            </a:r>
          </a:p>
        </p:txBody>
      </p:sp>
      <p:sp>
        <p:nvSpPr>
          <p:cNvPr id="4" name="Slide Number Placeholder 3"/>
          <p:cNvSpPr>
            <a:spLocks noGrp="1"/>
          </p:cNvSpPr>
          <p:nvPr>
            <p:ph type="sldNum" sz="quarter" idx="5"/>
          </p:nvPr>
        </p:nvSpPr>
        <p:spPr/>
        <p:txBody>
          <a:bodyPr/>
          <a:lstStyle/>
          <a:p>
            <a:fld id="{C169323A-66D0-40B7-818D-722D76C155B8}" type="slidenum">
              <a:rPr lang="en-GB" smtClean="0"/>
              <a:t>5</a:t>
            </a:fld>
            <a:endParaRPr lang="en-GB"/>
          </a:p>
        </p:txBody>
      </p:sp>
    </p:spTree>
    <p:extLst>
      <p:ext uri="{BB962C8B-B14F-4D97-AF65-F5344CB8AC3E}">
        <p14:creationId xmlns:p14="http://schemas.microsoft.com/office/powerpoint/2010/main" val="34863158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Let’s take an obvious example. First question – what’s this colour in French? </a:t>
            </a:r>
          </a:p>
        </p:txBody>
      </p:sp>
      <p:sp>
        <p:nvSpPr>
          <p:cNvPr id="4" name="Slide Number Placeholder 3"/>
          <p:cNvSpPr>
            <a:spLocks noGrp="1"/>
          </p:cNvSpPr>
          <p:nvPr>
            <p:ph type="sldNum" sz="quarter" idx="5"/>
          </p:nvPr>
        </p:nvSpPr>
        <p:spPr/>
        <p:txBody>
          <a:bodyPr/>
          <a:lstStyle/>
          <a:p>
            <a:fld id="{C169323A-66D0-40B7-818D-722D76C155B8}" type="slidenum">
              <a:rPr lang="en-GB" smtClean="0"/>
              <a:t>6</a:t>
            </a:fld>
            <a:endParaRPr lang="en-GB"/>
          </a:p>
        </p:txBody>
      </p:sp>
    </p:spTree>
    <p:extLst>
      <p:ext uri="{BB962C8B-B14F-4D97-AF65-F5344CB8AC3E}">
        <p14:creationId xmlns:p14="http://schemas.microsoft.com/office/powerpoint/2010/main" val="35908308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You might think of danger, of anger, of love. I rarely red because I find it too strong and stimulating a colour but I have just bought myself a red jumper to test myself to expand my tastes. You might know that in China, red is the colour of luck, prosperity and happiness. In India red is also the colour of weddings. I once went to a wedding in Taiwan ---</a:t>
            </a:r>
          </a:p>
        </p:txBody>
      </p:sp>
      <p:sp>
        <p:nvSpPr>
          <p:cNvPr id="4" name="Slide Number Placeholder 3"/>
          <p:cNvSpPr>
            <a:spLocks noGrp="1"/>
          </p:cNvSpPr>
          <p:nvPr>
            <p:ph type="sldNum" sz="quarter" idx="5"/>
          </p:nvPr>
        </p:nvSpPr>
        <p:spPr/>
        <p:txBody>
          <a:bodyPr/>
          <a:lstStyle/>
          <a:p>
            <a:fld id="{C169323A-66D0-40B7-818D-722D76C155B8}" type="slidenum">
              <a:rPr lang="en-GB" smtClean="0"/>
              <a:t>7</a:t>
            </a:fld>
            <a:endParaRPr lang="en-GB"/>
          </a:p>
        </p:txBody>
      </p:sp>
    </p:spTree>
    <p:extLst>
      <p:ext uri="{BB962C8B-B14F-4D97-AF65-F5344CB8AC3E}">
        <p14:creationId xmlns:p14="http://schemas.microsoft.com/office/powerpoint/2010/main" val="5007467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Another one. First how do I say this colour in Spanish? And in German?</a:t>
            </a:r>
          </a:p>
        </p:txBody>
      </p:sp>
      <p:sp>
        <p:nvSpPr>
          <p:cNvPr id="4" name="Slide Number Placeholder 3"/>
          <p:cNvSpPr>
            <a:spLocks noGrp="1"/>
          </p:cNvSpPr>
          <p:nvPr>
            <p:ph type="sldNum" sz="quarter" idx="5"/>
          </p:nvPr>
        </p:nvSpPr>
        <p:spPr/>
        <p:txBody>
          <a:bodyPr/>
          <a:lstStyle/>
          <a:p>
            <a:fld id="{C169323A-66D0-40B7-818D-722D76C155B8}" type="slidenum">
              <a:rPr lang="en-GB" smtClean="0"/>
              <a:t>8</a:t>
            </a:fld>
            <a:endParaRPr lang="en-GB"/>
          </a:p>
        </p:txBody>
      </p:sp>
    </p:spTree>
    <p:extLst>
      <p:ext uri="{BB962C8B-B14F-4D97-AF65-F5344CB8AC3E}">
        <p14:creationId xmlns:p14="http://schemas.microsoft.com/office/powerpoint/2010/main" val="28190368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169323A-66D0-40B7-818D-722D76C155B8}" type="slidenum">
              <a:rPr lang="en-GB" smtClean="0"/>
              <a:t>9</a:t>
            </a:fld>
            <a:endParaRPr lang="en-GB"/>
          </a:p>
        </p:txBody>
      </p:sp>
    </p:spTree>
    <p:extLst>
      <p:ext uri="{BB962C8B-B14F-4D97-AF65-F5344CB8AC3E}">
        <p14:creationId xmlns:p14="http://schemas.microsoft.com/office/powerpoint/2010/main" val="39544897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Pink is an interesting one though. The pink / blue rule used to be the other way round. </a:t>
            </a:r>
          </a:p>
        </p:txBody>
      </p:sp>
      <p:sp>
        <p:nvSpPr>
          <p:cNvPr id="4" name="Slide Number Placeholder 3"/>
          <p:cNvSpPr>
            <a:spLocks noGrp="1"/>
          </p:cNvSpPr>
          <p:nvPr>
            <p:ph type="sldNum" sz="quarter" idx="5"/>
          </p:nvPr>
        </p:nvSpPr>
        <p:spPr/>
        <p:txBody>
          <a:bodyPr/>
          <a:lstStyle/>
          <a:p>
            <a:fld id="{C169323A-66D0-40B7-818D-722D76C155B8}" type="slidenum">
              <a:rPr lang="en-GB" smtClean="0"/>
              <a:t>10</a:t>
            </a:fld>
            <a:endParaRPr lang="en-GB"/>
          </a:p>
        </p:txBody>
      </p:sp>
    </p:spTree>
    <p:extLst>
      <p:ext uri="{BB962C8B-B14F-4D97-AF65-F5344CB8AC3E}">
        <p14:creationId xmlns:p14="http://schemas.microsoft.com/office/powerpoint/2010/main" val="21052998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F66C59-F3BE-FC3F-2F7E-16D5172A8001}"/>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15E67380-9E8A-C72E-E550-F43D6F692FD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6A87E393-C6C5-05F1-ADA7-A316153D6981}"/>
              </a:ext>
            </a:extLst>
          </p:cNvPr>
          <p:cNvSpPr>
            <a:spLocks noGrp="1"/>
          </p:cNvSpPr>
          <p:nvPr>
            <p:ph type="dt" sz="half" idx="10"/>
          </p:nvPr>
        </p:nvSpPr>
        <p:spPr/>
        <p:txBody>
          <a:bodyPr/>
          <a:lstStyle/>
          <a:p>
            <a:fld id="{BE031B1F-F05C-4172-BD7F-A5B2842EF0F7}" type="datetimeFigureOut">
              <a:rPr lang="en-GB" smtClean="0"/>
              <a:t>25/09/2025</a:t>
            </a:fld>
            <a:endParaRPr lang="en-GB"/>
          </a:p>
        </p:txBody>
      </p:sp>
      <p:sp>
        <p:nvSpPr>
          <p:cNvPr id="5" name="Footer Placeholder 4">
            <a:extLst>
              <a:ext uri="{FF2B5EF4-FFF2-40B4-BE49-F238E27FC236}">
                <a16:creationId xmlns:a16="http://schemas.microsoft.com/office/drawing/2014/main" id="{8DF81125-ED42-CB95-C8E6-ED9597C8624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1A61208-5815-B4F3-0C7E-059C9AA11457}"/>
              </a:ext>
            </a:extLst>
          </p:cNvPr>
          <p:cNvSpPr>
            <a:spLocks noGrp="1"/>
          </p:cNvSpPr>
          <p:nvPr>
            <p:ph type="sldNum" sz="quarter" idx="12"/>
          </p:nvPr>
        </p:nvSpPr>
        <p:spPr/>
        <p:txBody>
          <a:bodyPr/>
          <a:lstStyle/>
          <a:p>
            <a:fld id="{A71FBAB8-20BA-4285-97D9-CB70BA2EF73B}" type="slidenum">
              <a:rPr lang="en-GB" smtClean="0"/>
              <a:t>‹#›</a:t>
            </a:fld>
            <a:endParaRPr lang="en-GB"/>
          </a:p>
        </p:txBody>
      </p:sp>
    </p:spTree>
    <p:extLst>
      <p:ext uri="{BB962C8B-B14F-4D97-AF65-F5344CB8AC3E}">
        <p14:creationId xmlns:p14="http://schemas.microsoft.com/office/powerpoint/2010/main" val="25226302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ECED4-2B00-F89A-2DD7-C7E6F15BFFB8}"/>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722EFC0E-B21A-79DF-3761-390086C19DCF}"/>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4AC0F8A8-8E7C-6355-10A7-139AFB8C1981}"/>
              </a:ext>
            </a:extLst>
          </p:cNvPr>
          <p:cNvSpPr>
            <a:spLocks noGrp="1"/>
          </p:cNvSpPr>
          <p:nvPr>
            <p:ph type="dt" sz="half" idx="10"/>
          </p:nvPr>
        </p:nvSpPr>
        <p:spPr/>
        <p:txBody>
          <a:bodyPr/>
          <a:lstStyle/>
          <a:p>
            <a:fld id="{BE031B1F-F05C-4172-BD7F-A5B2842EF0F7}" type="datetimeFigureOut">
              <a:rPr lang="en-GB" smtClean="0"/>
              <a:t>25/09/2025</a:t>
            </a:fld>
            <a:endParaRPr lang="en-GB"/>
          </a:p>
        </p:txBody>
      </p:sp>
      <p:sp>
        <p:nvSpPr>
          <p:cNvPr id="5" name="Footer Placeholder 4">
            <a:extLst>
              <a:ext uri="{FF2B5EF4-FFF2-40B4-BE49-F238E27FC236}">
                <a16:creationId xmlns:a16="http://schemas.microsoft.com/office/drawing/2014/main" id="{629D4D0B-996D-EAD4-25B5-DDAB6CB3255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2A788AF-3456-B35C-5EF8-91178487770F}"/>
              </a:ext>
            </a:extLst>
          </p:cNvPr>
          <p:cNvSpPr>
            <a:spLocks noGrp="1"/>
          </p:cNvSpPr>
          <p:nvPr>
            <p:ph type="sldNum" sz="quarter" idx="12"/>
          </p:nvPr>
        </p:nvSpPr>
        <p:spPr/>
        <p:txBody>
          <a:bodyPr/>
          <a:lstStyle/>
          <a:p>
            <a:fld id="{A71FBAB8-20BA-4285-97D9-CB70BA2EF73B}" type="slidenum">
              <a:rPr lang="en-GB" smtClean="0"/>
              <a:t>‹#›</a:t>
            </a:fld>
            <a:endParaRPr lang="en-GB"/>
          </a:p>
        </p:txBody>
      </p:sp>
    </p:spTree>
    <p:extLst>
      <p:ext uri="{BB962C8B-B14F-4D97-AF65-F5344CB8AC3E}">
        <p14:creationId xmlns:p14="http://schemas.microsoft.com/office/powerpoint/2010/main" val="31211864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C7EC074-5C3A-84B7-4A23-12B632AEE98D}"/>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020AB0F4-A774-BEEC-149A-E8A6603E6A55}"/>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71826BE3-96B0-4480-F8A8-B512146CC56A}"/>
              </a:ext>
            </a:extLst>
          </p:cNvPr>
          <p:cNvSpPr>
            <a:spLocks noGrp="1"/>
          </p:cNvSpPr>
          <p:nvPr>
            <p:ph type="dt" sz="half" idx="10"/>
          </p:nvPr>
        </p:nvSpPr>
        <p:spPr/>
        <p:txBody>
          <a:bodyPr/>
          <a:lstStyle/>
          <a:p>
            <a:fld id="{BE031B1F-F05C-4172-BD7F-A5B2842EF0F7}" type="datetimeFigureOut">
              <a:rPr lang="en-GB" smtClean="0"/>
              <a:t>25/09/2025</a:t>
            </a:fld>
            <a:endParaRPr lang="en-GB"/>
          </a:p>
        </p:txBody>
      </p:sp>
      <p:sp>
        <p:nvSpPr>
          <p:cNvPr id="5" name="Footer Placeholder 4">
            <a:extLst>
              <a:ext uri="{FF2B5EF4-FFF2-40B4-BE49-F238E27FC236}">
                <a16:creationId xmlns:a16="http://schemas.microsoft.com/office/drawing/2014/main" id="{2E4D7FF8-2CE7-548D-F283-9290A5FA40F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6A593A5-C958-5EEF-1190-8ECF1112A266}"/>
              </a:ext>
            </a:extLst>
          </p:cNvPr>
          <p:cNvSpPr>
            <a:spLocks noGrp="1"/>
          </p:cNvSpPr>
          <p:nvPr>
            <p:ph type="sldNum" sz="quarter" idx="12"/>
          </p:nvPr>
        </p:nvSpPr>
        <p:spPr/>
        <p:txBody>
          <a:bodyPr/>
          <a:lstStyle/>
          <a:p>
            <a:fld id="{A71FBAB8-20BA-4285-97D9-CB70BA2EF73B}" type="slidenum">
              <a:rPr lang="en-GB" smtClean="0"/>
              <a:t>‹#›</a:t>
            </a:fld>
            <a:endParaRPr lang="en-GB"/>
          </a:p>
        </p:txBody>
      </p:sp>
    </p:spTree>
    <p:extLst>
      <p:ext uri="{BB962C8B-B14F-4D97-AF65-F5344CB8AC3E}">
        <p14:creationId xmlns:p14="http://schemas.microsoft.com/office/powerpoint/2010/main" val="8342189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2E5D60-D7B7-75A9-F1A2-1FA9AF0EC9EA}"/>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EDFA61E8-B71B-3C1B-4107-252ED49E5E35}"/>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182343B-0C8B-2DB5-FE46-D92707D34F10}"/>
              </a:ext>
            </a:extLst>
          </p:cNvPr>
          <p:cNvSpPr>
            <a:spLocks noGrp="1"/>
          </p:cNvSpPr>
          <p:nvPr>
            <p:ph type="dt" sz="half" idx="10"/>
          </p:nvPr>
        </p:nvSpPr>
        <p:spPr/>
        <p:txBody>
          <a:bodyPr/>
          <a:lstStyle/>
          <a:p>
            <a:fld id="{BE031B1F-F05C-4172-BD7F-A5B2842EF0F7}" type="datetimeFigureOut">
              <a:rPr lang="en-GB" smtClean="0"/>
              <a:t>25/09/2025</a:t>
            </a:fld>
            <a:endParaRPr lang="en-GB"/>
          </a:p>
        </p:txBody>
      </p:sp>
      <p:sp>
        <p:nvSpPr>
          <p:cNvPr id="5" name="Footer Placeholder 4">
            <a:extLst>
              <a:ext uri="{FF2B5EF4-FFF2-40B4-BE49-F238E27FC236}">
                <a16:creationId xmlns:a16="http://schemas.microsoft.com/office/drawing/2014/main" id="{59199560-DFC3-4C46-12E8-0E47722E9AB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781B0A6-1851-D2CA-243E-5BE6C0D701D4}"/>
              </a:ext>
            </a:extLst>
          </p:cNvPr>
          <p:cNvSpPr>
            <a:spLocks noGrp="1"/>
          </p:cNvSpPr>
          <p:nvPr>
            <p:ph type="sldNum" sz="quarter" idx="12"/>
          </p:nvPr>
        </p:nvSpPr>
        <p:spPr/>
        <p:txBody>
          <a:bodyPr/>
          <a:lstStyle/>
          <a:p>
            <a:fld id="{A71FBAB8-20BA-4285-97D9-CB70BA2EF73B}" type="slidenum">
              <a:rPr lang="en-GB" smtClean="0"/>
              <a:t>‹#›</a:t>
            </a:fld>
            <a:endParaRPr lang="en-GB"/>
          </a:p>
        </p:txBody>
      </p:sp>
    </p:spTree>
    <p:extLst>
      <p:ext uri="{BB962C8B-B14F-4D97-AF65-F5344CB8AC3E}">
        <p14:creationId xmlns:p14="http://schemas.microsoft.com/office/powerpoint/2010/main" val="36443753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1199CE-4384-CCA2-2EE6-713FA3267AF2}"/>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77172800-0C5D-7798-E274-C08360C5CCB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D4567CAA-D120-401C-55EF-BB92A36F464F}"/>
              </a:ext>
            </a:extLst>
          </p:cNvPr>
          <p:cNvSpPr>
            <a:spLocks noGrp="1"/>
          </p:cNvSpPr>
          <p:nvPr>
            <p:ph type="dt" sz="half" idx="10"/>
          </p:nvPr>
        </p:nvSpPr>
        <p:spPr/>
        <p:txBody>
          <a:bodyPr/>
          <a:lstStyle/>
          <a:p>
            <a:fld id="{BE031B1F-F05C-4172-BD7F-A5B2842EF0F7}" type="datetimeFigureOut">
              <a:rPr lang="en-GB" smtClean="0"/>
              <a:t>25/09/2025</a:t>
            </a:fld>
            <a:endParaRPr lang="en-GB"/>
          </a:p>
        </p:txBody>
      </p:sp>
      <p:sp>
        <p:nvSpPr>
          <p:cNvPr id="5" name="Footer Placeholder 4">
            <a:extLst>
              <a:ext uri="{FF2B5EF4-FFF2-40B4-BE49-F238E27FC236}">
                <a16:creationId xmlns:a16="http://schemas.microsoft.com/office/drawing/2014/main" id="{5C3247DF-3421-D307-D4C0-C76C0A5EC36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58793D2-3C8B-89F7-5AB6-B0BDE5DC4F8B}"/>
              </a:ext>
            </a:extLst>
          </p:cNvPr>
          <p:cNvSpPr>
            <a:spLocks noGrp="1"/>
          </p:cNvSpPr>
          <p:nvPr>
            <p:ph type="sldNum" sz="quarter" idx="12"/>
          </p:nvPr>
        </p:nvSpPr>
        <p:spPr/>
        <p:txBody>
          <a:bodyPr/>
          <a:lstStyle/>
          <a:p>
            <a:fld id="{A71FBAB8-20BA-4285-97D9-CB70BA2EF73B}" type="slidenum">
              <a:rPr lang="en-GB" smtClean="0"/>
              <a:t>‹#›</a:t>
            </a:fld>
            <a:endParaRPr lang="en-GB"/>
          </a:p>
        </p:txBody>
      </p:sp>
    </p:spTree>
    <p:extLst>
      <p:ext uri="{BB962C8B-B14F-4D97-AF65-F5344CB8AC3E}">
        <p14:creationId xmlns:p14="http://schemas.microsoft.com/office/powerpoint/2010/main" val="12174026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4F64EC-A325-8095-F5E1-085D70519D5D}"/>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93068DE6-C5CE-E953-B18B-74F566AC4017}"/>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1C3F6F81-2082-EB90-B45D-04ED9BEEF7B5}"/>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07DA5EC9-9D9C-D757-775A-D5A1D6DB16A2}"/>
              </a:ext>
            </a:extLst>
          </p:cNvPr>
          <p:cNvSpPr>
            <a:spLocks noGrp="1"/>
          </p:cNvSpPr>
          <p:nvPr>
            <p:ph type="dt" sz="half" idx="10"/>
          </p:nvPr>
        </p:nvSpPr>
        <p:spPr/>
        <p:txBody>
          <a:bodyPr/>
          <a:lstStyle/>
          <a:p>
            <a:fld id="{BE031B1F-F05C-4172-BD7F-A5B2842EF0F7}" type="datetimeFigureOut">
              <a:rPr lang="en-GB" smtClean="0"/>
              <a:t>25/09/2025</a:t>
            </a:fld>
            <a:endParaRPr lang="en-GB"/>
          </a:p>
        </p:txBody>
      </p:sp>
      <p:sp>
        <p:nvSpPr>
          <p:cNvPr id="6" name="Footer Placeholder 5">
            <a:extLst>
              <a:ext uri="{FF2B5EF4-FFF2-40B4-BE49-F238E27FC236}">
                <a16:creationId xmlns:a16="http://schemas.microsoft.com/office/drawing/2014/main" id="{F382F11B-053A-BD69-3F20-E6473F20F4A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CC9EA26-2830-4AC4-E80B-377382336E03}"/>
              </a:ext>
            </a:extLst>
          </p:cNvPr>
          <p:cNvSpPr>
            <a:spLocks noGrp="1"/>
          </p:cNvSpPr>
          <p:nvPr>
            <p:ph type="sldNum" sz="quarter" idx="12"/>
          </p:nvPr>
        </p:nvSpPr>
        <p:spPr/>
        <p:txBody>
          <a:bodyPr/>
          <a:lstStyle/>
          <a:p>
            <a:fld id="{A71FBAB8-20BA-4285-97D9-CB70BA2EF73B}" type="slidenum">
              <a:rPr lang="en-GB" smtClean="0"/>
              <a:t>‹#›</a:t>
            </a:fld>
            <a:endParaRPr lang="en-GB"/>
          </a:p>
        </p:txBody>
      </p:sp>
    </p:spTree>
    <p:extLst>
      <p:ext uri="{BB962C8B-B14F-4D97-AF65-F5344CB8AC3E}">
        <p14:creationId xmlns:p14="http://schemas.microsoft.com/office/powerpoint/2010/main" val="6129355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5C9F79-B445-AF71-0332-0604AFF3296D}"/>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E0BE1169-AE63-2550-072E-21028AF963D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D5488F16-05C9-8FB0-A95F-FBA4A9A76C1C}"/>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BE7B40AD-A850-A8AA-E0E1-B2471EB732C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2B469327-F54F-B45A-EC60-9C5ADDC9BD7F}"/>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B01C1F9F-2A81-A5BD-23B2-07F0B82845CF}"/>
              </a:ext>
            </a:extLst>
          </p:cNvPr>
          <p:cNvSpPr>
            <a:spLocks noGrp="1"/>
          </p:cNvSpPr>
          <p:nvPr>
            <p:ph type="dt" sz="half" idx="10"/>
          </p:nvPr>
        </p:nvSpPr>
        <p:spPr/>
        <p:txBody>
          <a:bodyPr/>
          <a:lstStyle/>
          <a:p>
            <a:fld id="{BE031B1F-F05C-4172-BD7F-A5B2842EF0F7}" type="datetimeFigureOut">
              <a:rPr lang="en-GB" smtClean="0"/>
              <a:t>25/09/2025</a:t>
            </a:fld>
            <a:endParaRPr lang="en-GB"/>
          </a:p>
        </p:txBody>
      </p:sp>
      <p:sp>
        <p:nvSpPr>
          <p:cNvPr id="8" name="Footer Placeholder 7">
            <a:extLst>
              <a:ext uri="{FF2B5EF4-FFF2-40B4-BE49-F238E27FC236}">
                <a16:creationId xmlns:a16="http://schemas.microsoft.com/office/drawing/2014/main" id="{288D669B-6441-80EE-441F-F417B3769614}"/>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3DEC7DC6-F47D-5EA5-ABDB-B7F4E921D4BE}"/>
              </a:ext>
            </a:extLst>
          </p:cNvPr>
          <p:cNvSpPr>
            <a:spLocks noGrp="1"/>
          </p:cNvSpPr>
          <p:nvPr>
            <p:ph type="sldNum" sz="quarter" idx="12"/>
          </p:nvPr>
        </p:nvSpPr>
        <p:spPr/>
        <p:txBody>
          <a:bodyPr/>
          <a:lstStyle/>
          <a:p>
            <a:fld id="{A71FBAB8-20BA-4285-97D9-CB70BA2EF73B}" type="slidenum">
              <a:rPr lang="en-GB" smtClean="0"/>
              <a:t>‹#›</a:t>
            </a:fld>
            <a:endParaRPr lang="en-GB"/>
          </a:p>
        </p:txBody>
      </p:sp>
    </p:spTree>
    <p:extLst>
      <p:ext uri="{BB962C8B-B14F-4D97-AF65-F5344CB8AC3E}">
        <p14:creationId xmlns:p14="http://schemas.microsoft.com/office/powerpoint/2010/main" val="9281155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234A55-6451-F025-45F8-CD84C71C96B2}"/>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BEFDC136-A287-DF9F-8DC5-0922C01D1588}"/>
              </a:ext>
            </a:extLst>
          </p:cNvPr>
          <p:cNvSpPr>
            <a:spLocks noGrp="1"/>
          </p:cNvSpPr>
          <p:nvPr>
            <p:ph type="dt" sz="half" idx="10"/>
          </p:nvPr>
        </p:nvSpPr>
        <p:spPr/>
        <p:txBody>
          <a:bodyPr/>
          <a:lstStyle/>
          <a:p>
            <a:fld id="{BE031B1F-F05C-4172-BD7F-A5B2842EF0F7}" type="datetimeFigureOut">
              <a:rPr lang="en-GB" smtClean="0"/>
              <a:t>25/09/2025</a:t>
            </a:fld>
            <a:endParaRPr lang="en-GB"/>
          </a:p>
        </p:txBody>
      </p:sp>
      <p:sp>
        <p:nvSpPr>
          <p:cNvPr id="4" name="Footer Placeholder 3">
            <a:extLst>
              <a:ext uri="{FF2B5EF4-FFF2-40B4-BE49-F238E27FC236}">
                <a16:creationId xmlns:a16="http://schemas.microsoft.com/office/drawing/2014/main" id="{778419C1-1468-B8C9-2EE8-3BEA9913CB39}"/>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6A3CA53B-90D7-6288-5BF1-3409AD97B27A}"/>
              </a:ext>
            </a:extLst>
          </p:cNvPr>
          <p:cNvSpPr>
            <a:spLocks noGrp="1"/>
          </p:cNvSpPr>
          <p:nvPr>
            <p:ph type="sldNum" sz="quarter" idx="12"/>
          </p:nvPr>
        </p:nvSpPr>
        <p:spPr/>
        <p:txBody>
          <a:bodyPr/>
          <a:lstStyle/>
          <a:p>
            <a:fld id="{A71FBAB8-20BA-4285-97D9-CB70BA2EF73B}" type="slidenum">
              <a:rPr lang="en-GB" smtClean="0"/>
              <a:t>‹#›</a:t>
            </a:fld>
            <a:endParaRPr lang="en-GB"/>
          </a:p>
        </p:txBody>
      </p:sp>
    </p:spTree>
    <p:extLst>
      <p:ext uri="{BB962C8B-B14F-4D97-AF65-F5344CB8AC3E}">
        <p14:creationId xmlns:p14="http://schemas.microsoft.com/office/powerpoint/2010/main" val="16702397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4CDEE38-4ADA-3495-9D85-363297A17D7A}"/>
              </a:ext>
            </a:extLst>
          </p:cNvPr>
          <p:cNvSpPr>
            <a:spLocks noGrp="1"/>
          </p:cNvSpPr>
          <p:nvPr>
            <p:ph type="dt" sz="half" idx="10"/>
          </p:nvPr>
        </p:nvSpPr>
        <p:spPr/>
        <p:txBody>
          <a:bodyPr/>
          <a:lstStyle/>
          <a:p>
            <a:fld id="{BE031B1F-F05C-4172-BD7F-A5B2842EF0F7}" type="datetimeFigureOut">
              <a:rPr lang="en-GB" smtClean="0"/>
              <a:t>25/09/2025</a:t>
            </a:fld>
            <a:endParaRPr lang="en-GB"/>
          </a:p>
        </p:txBody>
      </p:sp>
      <p:sp>
        <p:nvSpPr>
          <p:cNvPr id="3" name="Footer Placeholder 2">
            <a:extLst>
              <a:ext uri="{FF2B5EF4-FFF2-40B4-BE49-F238E27FC236}">
                <a16:creationId xmlns:a16="http://schemas.microsoft.com/office/drawing/2014/main" id="{095ED275-C586-58CC-3474-F05202EB9491}"/>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A17F9CE5-7565-95CD-B4C4-4D11F98A26A8}"/>
              </a:ext>
            </a:extLst>
          </p:cNvPr>
          <p:cNvSpPr>
            <a:spLocks noGrp="1"/>
          </p:cNvSpPr>
          <p:nvPr>
            <p:ph type="sldNum" sz="quarter" idx="12"/>
          </p:nvPr>
        </p:nvSpPr>
        <p:spPr/>
        <p:txBody>
          <a:bodyPr/>
          <a:lstStyle/>
          <a:p>
            <a:fld id="{A71FBAB8-20BA-4285-97D9-CB70BA2EF73B}" type="slidenum">
              <a:rPr lang="en-GB" smtClean="0"/>
              <a:t>‹#›</a:t>
            </a:fld>
            <a:endParaRPr lang="en-GB"/>
          </a:p>
        </p:txBody>
      </p:sp>
    </p:spTree>
    <p:extLst>
      <p:ext uri="{BB962C8B-B14F-4D97-AF65-F5344CB8AC3E}">
        <p14:creationId xmlns:p14="http://schemas.microsoft.com/office/powerpoint/2010/main" val="33547348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37E0AC-05B0-CB7F-0819-DC996D75A58C}"/>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B6DE3E44-8D84-36FD-1E85-81B19E4764D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72EF46D2-802F-54EF-6F38-E31A942101D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8EDB31D5-0E16-2A86-075E-28EE7B1E40A8}"/>
              </a:ext>
            </a:extLst>
          </p:cNvPr>
          <p:cNvSpPr>
            <a:spLocks noGrp="1"/>
          </p:cNvSpPr>
          <p:nvPr>
            <p:ph type="dt" sz="half" idx="10"/>
          </p:nvPr>
        </p:nvSpPr>
        <p:spPr/>
        <p:txBody>
          <a:bodyPr/>
          <a:lstStyle/>
          <a:p>
            <a:fld id="{BE031B1F-F05C-4172-BD7F-A5B2842EF0F7}" type="datetimeFigureOut">
              <a:rPr lang="en-GB" smtClean="0"/>
              <a:t>25/09/2025</a:t>
            </a:fld>
            <a:endParaRPr lang="en-GB"/>
          </a:p>
        </p:txBody>
      </p:sp>
      <p:sp>
        <p:nvSpPr>
          <p:cNvPr id="6" name="Footer Placeholder 5">
            <a:extLst>
              <a:ext uri="{FF2B5EF4-FFF2-40B4-BE49-F238E27FC236}">
                <a16:creationId xmlns:a16="http://schemas.microsoft.com/office/drawing/2014/main" id="{6800FDF9-48A7-37FB-5BF9-A6984C6B684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60B2C03-6B71-9542-5F19-CE59EF27C07A}"/>
              </a:ext>
            </a:extLst>
          </p:cNvPr>
          <p:cNvSpPr>
            <a:spLocks noGrp="1"/>
          </p:cNvSpPr>
          <p:nvPr>
            <p:ph type="sldNum" sz="quarter" idx="12"/>
          </p:nvPr>
        </p:nvSpPr>
        <p:spPr/>
        <p:txBody>
          <a:bodyPr/>
          <a:lstStyle/>
          <a:p>
            <a:fld id="{A71FBAB8-20BA-4285-97D9-CB70BA2EF73B}" type="slidenum">
              <a:rPr lang="en-GB" smtClean="0"/>
              <a:t>‹#›</a:t>
            </a:fld>
            <a:endParaRPr lang="en-GB"/>
          </a:p>
        </p:txBody>
      </p:sp>
    </p:spTree>
    <p:extLst>
      <p:ext uri="{BB962C8B-B14F-4D97-AF65-F5344CB8AC3E}">
        <p14:creationId xmlns:p14="http://schemas.microsoft.com/office/powerpoint/2010/main" val="5311813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126097-E850-55D9-D133-0C6ACB75E64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807EE804-4633-53C4-FE8B-7B54BC02074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F8D1AC7F-EFBD-4C50-55B6-10B487F965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AC84B5C5-06C3-4FA6-83F7-879694C5ED59}"/>
              </a:ext>
            </a:extLst>
          </p:cNvPr>
          <p:cNvSpPr>
            <a:spLocks noGrp="1"/>
          </p:cNvSpPr>
          <p:nvPr>
            <p:ph type="dt" sz="half" idx="10"/>
          </p:nvPr>
        </p:nvSpPr>
        <p:spPr/>
        <p:txBody>
          <a:bodyPr/>
          <a:lstStyle/>
          <a:p>
            <a:fld id="{BE031B1F-F05C-4172-BD7F-A5B2842EF0F7}" type="datetimeFigureOut">
              <a:rPr lang="en-GB" smtClean="0"/>
              <a:t>25/09/2025</a:t>
            </a:fld>
            <a:endParaRPr lang="en-GB"/>
          </a:p>
        </p:txBody>
      </p:sp>
      <p:sp>
        <p:nvSpPr>
          <p:cNvPr id="6" name="Footer Placeholder 5">
            <a:extLst>
              <a:ext uri="{FF2B5EF4-FFF2-40B4-BE49-F238E27FC236}">
                <a16:creationId xmlns:a16="http://schemas.microsoft.com/office/drawing/2014/main" id="{6528DAC9-6321-A758-E226-63103BFB819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BC50988-7F11-AF61-6968-593CF7A6EB3E}"/>
              </a:ext>
            </a:extLst>
          </p:cNvPr>
          <p:cNvSpPr>
            <a:spLocks noGrp="1"/>
          </p:cNvSpPr>
          <p:nvPr>
            <p:ph type="sldNum" sz="quarter" idx="12"/>
          </p:nvPr>
        </p:nvSpPr>
        <p:spPr/>
        <p:txBody>
          <a:bodyPr/>
          <a:lstStyle/>
          <a:p>
            <a:fld id="{A71FBAB8-20BA-4285-97D9-CB70BA2EF73B}" type="slidenum">
              <a:rPr lang="en-GB" smtClean="0"/>
              <a:t>‹#›</a:t>
            </a:fld>
            <a:endParaRPr lang="en-GB"/>
          </a:p>
        </p:txBody>
      </p:sp>
    </p:spTree>
    <p:extLst>
      <p:ext uri="{BB962C8B-B14F-4D97-AF65-F5344CB8AC3E}">
        <p14:creationId xmlns:p14="http://schemas.microsoft.com/office/powerpoint/2010/main" val="1235810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2049E70-D9FB-4E8B-CDA2-8EC4D3FB159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772CE69F-13AB-F1DF-7CBA-F1315769B88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4F0214B4-5A2C-BD70-6842-4FC1D3B9E80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E031B1F-F05C-4172-BD7F-A5B2842EF0F7}" type="datetimeFigureOut">
              <a:rPr lang="en-GB" smtClean="0"/>
              <a:t>25/09/2025</a:t>
            </a:fld>
            <a:endParaRPr lang="en-GB"/>
          </a:p>
        </p:txBody>
      </p:sp>
      <p:sp>
        <p:nvSpPr>
          <p:cNvPr id="5" name="Footer Placeholder 4">
            <a:extLst>
              <a:ext uri="{FF2B5EF4-FFF2-40B4-BE49-F238E27FC236}">
                <a16:creationId xmlns:a16="http://schemas.microsoft.com/office/drawing/2014/main" id="{63CB4222-47FC-93EC-5560-2E5F590ABC6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4F61FFC5-C38B-D9D5-05D2-E23E7639A33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71FBAB8-20BA-4285-97D9-CB70BA2EF73B}" type="slidenum">
              <a:rPr lang="en-GB" smtClean="0"/>
              <a:t>‹#›</a:t>
            </a:fld>
            <a:endParaRPr lang="en-GB"/>
          </a:p>
        </p:txBody>
      </p:sp>
    </p:spTree>
    <p:extLst>
      <p:ext uri="{BB962C8B-B14F-4D97-AF65-F5344CB8AC3E}">
        <p14:creationId xmlns:p14="http://schemas.microsoft.com/office/powerpoint/2010/main" val="417388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hyperlink" Target="https://londoncityoflanguages.org.uk/" TargetMode="External"/></Relationships>
</file>

<file path=ppt/slides/_rels/slide1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19.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jpeg"/><Relationship Id="rId7"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 Id="rId9"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0F727A-16BB-E0DB-6646-BED87A8E125E}"/>
              </a:ext>
            </a:extLst>
          </p:cNvPr>
          <p:cNvSpPr>
            <a:spLocks noGrp="1"/>
          </p:cNvSpPr>
          <p:nvPr>
            <p:ph type="title"/>
          </p:nvPr>
        </p:nvSpPr>
        <p:spPr/>
        <p:txBody>
          <a:bodyPr/>
          <a:lstStyle/>
          <a:p>
            <a:r>
              <a:rPr lang="en-GB" dirty="0"/>
              <a:t>European Day of Languages Assembly</a:t>
            </a:r>
          </a:p>
        </p:txBody>
      </p:sp>
      <p:sp>
        <p:nvSpPr>
          <p:cNvPr id="3" name="Content Placeholder 2">
            <a:extLst>
              <a:ext uri="{FF2B5EF4-FFF2-40B4-BE49-F238E27FC236}">
                <a16:creationId xmlns:a16="http://schemas.microsoft.com/office/drawing/2014/main" id="{19DAF2E6-E35C-0AED-D409-D87C64838E37}"/>
              </a:ext>
            </a:extLst>
          </p:cNvPr>
          <p:cNvSpPr>
            <a:spLocks noGrp="1"/>
          </p:cNvSpPr>
          <p:nvPr>
            <p:ph idx="1"/>
          </p:nvPr>
        </p:nvSpPr>
        <p:spPr/>
        <p:txBody>
          <a:bodyPr/>
          <a:lstStyle/>
          <a:p>
            <a:pPr marL="0" indent="0">
              <a:buNone/>
            </a:pPr>
            <a:r>
              <a:rPr lang="en-GB" dirty="0"/>
              <a:t>Kindly shared by Dr Catherine Ames</a:t>
            </a:r>
          </a:p>
          <a:p>
            <a:pPr marL="0" indent="0">
              <a:buNone/>
            </a:pPr>
            <a:r>
              <a:rPr lang="en-GB" i="1" dirty="0"/>
              <a:t>London: City of Languages </a:t>
            </a:r>
            <a:r>
              <a:rPr lang="en-GB" dirty="0"/>
              <a:t>Steering Group</a:t>
            </a:r>
          </a:p>
          <a:p>
            <a:pPr marL="0" indent="0">
              <a:buNone/>
            </a:pPr>
            <a:r>
              <a:rPr lang="en-GB" dirty="0"/>
              <a:t>The Grey Coat Hospital, C of </a:t>
            </a:r>
            <a:r>
              <a:rPr lang="en-GB"/>
              <a:t>E Comprehensive </a:t>
            </a:r>
            <a:r>
              <a:rPr lang="en-GB" dirty="0"/>
              <a:t>School for Girls</a:t>
            </a:r>
          </a:p>
        </p:txBody>
      </p:sp>
    </p:spTree>
    <p:extLst>
      <p:ext uri="{BB962C8B-B14F-4D97-AF65-F5344CB8AC3E}">
        <p14:creationId xmlns:p14="http://schemas.microsoft.com/office/powerpoint/2010/main" val="9053943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CC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E73A39-2337-F50F-8287-16EA7BD939E8}"/>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AA662CA5-85E1-7D38-E576-BA73C935626F}"/>
              </a:ext>
            </a:extLst>
          </p:cNvPr>
          <p:cNvSpPr>
            <a:spLocks noGrp="1"/>
          </p:cNvSpPr>
          <p:nvPr>
            <p:ph idx="1"/>
          </p:nvPr>
        </p:nvSpPr>
        <p:spPr>
          <a:xfrm>
            <a:off x="5538355" y="1253331"/>
            <a:ext cx="5815445" cy="4351338"/>
          </a:xfrm>
        </p:spPr>
        <p:txBody>
          <a:bodyPr>
            <a:normAutofit fontScale="92500"/>
          </a:bodyPr>
          <a:lstStyle/>
          <a:p>
            <a:pPr marL="0" indent="0" algn="just">
              <a:lnSpc>
                <a:spcPct val="150000"/>
              </a:lnSpc>
              <a:buNone/>
            </a:pPr>
            <a:r>
              <a:rPr lang="en-GB" dirty="0"/>
              <a:t>In June 1918, </a:t>
            </a:r>
            <a:r>
              <a:rPr lang="en-GB" i="1" dirty="0"/>
              <a:t>Ladies’ Home Journal</a:t>
            </a:r>
            <a:r>
              <a:rPr lang="en-GB" b="1" dirty="0"/>
              <a:t> </a:t>
            </a:r>
            <a:r>
              <a:rPr lang="en-GB" dirty="0"/>
              <a:t>published an article claiming that</a:t>
            </a:r>
            <a:r>
              <a:rPr lang="en-GB" b="1" dirty="0"/>
              <a:t> </a:t>
            </a:r>
            <a:r>
              <a:rPr lang="en-GB" b="1" dirty="0">
                <a:solidFill>
                  <a:srgbClr val="0070C0"/>
                </a:solidFill>
              </a:rPr>
              <a:t>“the generally accepted rule is pink for the boys, and blue for the girls</a:t>
            </a:r>
            <a:r>
              <a:rPr lang="en-GB" dirty="0">
                <a:solidFill>
                  <a:srgbClr val="0070C0"/>
                </a:solidFill>
              </a:rPr>
              <a:t>.” </a:t>
            </a:r>
            <a:r>
              <a:rPr lang="en-GB" dirty="0"/>
              <a:t>Pink was thought to be far too harsh of a colour for girls. Pink was considered a strong masculine choice.</a:t>
            </a:r>
          </a:p>
        </p:txBody>
      </p:sp>
      <p:pic>
        <p:nvPicPr>
          <p:cNvPr id="5" name="Picture 4">
            <a:extLst>
              <a:ext uri="{FF2B5EF4-FFF2-40B4-BE49-F238E27FC236}">
                <a16:creationId xmlns:a16="http://schemas.microsoft.com/office/drawing/2014/main" id="{22818C7F-7CB9-D613-B859-98DD05862635}"/>
              </a:ext>
            </a:extLst>
          </p:cNvPr>
          <p:cNvPicPr>
            <a:picLocks noChangeAspect="1"/>
          </p:cNvPicPr>
          <p:nvPr/>
        </p:nvPicPr>
        <p:blipFill>
          <a:blip r:embed="rId3"/>
          <a:stretch>
            <a:fillRect/>
          </a:stretch>
        </p:blipFill>
        <p:spPr>
          <a:xfrm>
            <a:off x="251854" y="0"/>
            <a:ext cx="5079674" cy="6858000"/>
          </a:xfrm>
          <a:prstGeom prst="rect">
            <a:avLst/>
          </a:prstGeom>
        </p:spPr>
      </p:pic>
    </p:spTree>
    <p:extLst>
      <p:ext uri="{BB962C8B-B14F-4D97-AF65-F5344CB8AC3E}">
        <p14:creationId xmlns:p14="http://schemas.microsoft.com/office/powerpoint/2010/main" val="21799849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71A2B3-E6E9-964D-6E02-6CF0AF20EC15}"/>
              </a:ext>
            </a:extLst>
          </p:cNvPr>
          <p:cNvSpPr>
            <a:spLocks noGrp="1"/>
          </p:cNvSpPr>
          <p:nvPr>
            <p:ph type="title"/>
          </p:nvPr>
        </p:nvSpPr>
        <p:spPr/>
        <p:txBody>
          <a:bodyPr/>
          <a:lstStyle/>
          <a:p>
            <a:pPr algn="ctr"/>
            <a:r>
              <a:rPr lang="en-GB" b="1" dirty="0">
                <a:solidFill>
                  <a:srgbClr val="0070C0"/>
                </a:solidFill>
                <a:latin typeface="Arial" panose="020B0604020202020204" pitchFamily="34" charset="0"/>
                <a:cs typeface="Arial" panose="020B0604020202020204" pitchFamily="34" charset="0"/>
              </a:rPr>
              <a:t>Blue: A History of A Colour </a:t>
            </a:r>
          </a:p>
        </p:txBody>
      </p:sp>
      <p:pic>
        <p:nvPicPr>
          <p:cNvPr id="5" name="Content Placeholder 4">
            <a:extLst>
              <a:ext uri="{FF2B5EF4-FFF2-40B4-BE49-F238E27FC236}">
                <a16:creationId xmlns:a16="http://schemas.microsoft.com/office/drawing/2014/main" id="{B301830D-AB3C-1D69-3FDC-7A610ABBF4C4}"/>
              </a:ext>
            </a:extLst>
          </p:cNvPr>
          <p:cNvPicPr>
            <a:picLocks noGrp="1" noChangeAspect="1"/>
          </p:cNvPicPr>
          <p:nvPr>
            <p:ph idx="1"/>
          </p:nvPr>
        </p:nvPicPr>
        <p:blipFill>
          <a:blip r:embed="rId3"/>
          <a:stretch>
            <a:fillRect/>
          </a:stretch>
        </p:blipFill>
        <p:spPr>
          <a:xfrm>
            <a:off x="3625788" y="1463599"/>
            <a:ext cx="4658591" cy="5029276"/>
          </a:xfrm>
        </p:spPr>
      </p:pic>
    </p:spTree>
    <p:extLst>
      <p:ext uri="{BB962C8B-B14F-4D97-AF65-F5344CB8AC3E}">
        <p14:creationId xmlns:p14="http://schemas.microsoft.com/office/powerpoint/2010/main" val="17481812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67917F-4AFF-4DBD-7E5E-D647432FFCB3}"/>
              </a:ext>
            </a:extLst>
          </p:cNvPr>
          <p:cNvSpPr>
            <a:spLocks noGrp="1"/>
          </p:cNvSpPr>
          <p:nvPr>
            <p:ph type="title"/>
          </p:nvPr>
        </p:nvSpPr>
        <p:spPr>
          <a:xfrm>
            <a:off x="602226" y="3934235"/>
            <a:ext cx="10515600" cy="1325563"/>
          </a:xfrm>
        </p:spPr>
        <p:txBody>
          <a:bodyPr>
            <a:normAutofit fontScale="90000"/>
          </a:bodyPr>
          <a:lstStyle/>
          <a:p>
            <a:pPr fontAlgn="base"/>
            <a:br>
              <a:rPr lang="en-GB" sz="2000" b="0" i="1" dirty="0">
                <a:solidFill>
                  <a:srgbClr val="4B4F58"/>
                </a:solidFill>
                <a:effectLst/>
                <a:latin typeface="Georgia" panose="02040502050405020303" pitchFamily="18" charset="0"/>
              </a:rPr>
            </a:br>
            <a:br>
              <a:rPr lang="en-GB" sz="2000" b="0" i="1" dirty="0">
                <a:solidFill>
                  <a:srgbClr val="4B4F58"/>
                </a:solidFill>
                <a:effectLst/>
                <a:latin typeface="Georgia" panose="02040502050405020303" pitchFamily="18" charset="0"/>
              </a:rPr>
            </a:br>
            <a:br>
              <a:rPr lang="en-GB" sz="2000" b="0" i="1" dirty="0">
                <a:solidFill>
                  <a:srgbClr val="4B4F58"/>
                </a:solidFill>
                <a:effectLst/>
                <a:latin typeface="Georgia" panose="02040502050405020303" pitchFamily="18" charset="0"/>
              </a:rPr>
            </a:br>
            <a:br>
              <a:rPr lang="en-GB" sz="2000" b="0" i="1" dirty="0">
                <a:solidFill>
                  <a:srgbClr val="4B4F58"/>
                </a:solidFill>
                <a:effectLst/>
                <a:latin typeface="Georgia" panose="02040502050405020303" pitchFamily="18" charset="0"/>
              </a:rPr>
            </a:br>
            <a:br>
              <a:rPr lang="en-GB" sz="2000" b="0" i="1" dirty="0">
                <a:solidFill>
                  <a:srgbClr val="4B4F58"/>
                </a:solidFill>
                <a:effectLst/>
                <a:latin typeface="Georgia" panose="02040502050405020303" pitchFamily="18" charset="0"/>
              </a:rPr>
            </a:br>
            <a:br>
              <a:rPr lang="en-GB" sz="2000" b="0" i="1" dirty="0">
                <a:solidFill>
                  <a:srgbClr val="4B4F58"/>
                </a:solidFill>
                <a:effectLst/>
                <a:latin typeface="Georgia" panose="02040502050405020303" pitchFamily="18" charset="0"/>
              </a:rPr>
            </a:br>
            <a:br>
              <a:rPr lang="en-GB" sz="2000" b="0" i="1" dirty="0">
                <a:solidFill>
                  <a:srgbClr val="4B4F58"/>
                </a:solidFill>
                <a:effectLst/>
                <a:latin typeface="Georgia" panose="02040502050405020303" pitchFamily="18" charset="0"/>
              </a:rPr>
            </a:br>
            <a:br>
              <a:rPr lang="en-GB" sz="2000" b="0" i="1" dirty="0">
                <a:solidFill>
                  <a:srgbClr val="4B4F58"/>
                </a:solidFill>
                <a:effectLst/>
                <a:latin typeface="Georgia" panose="02040502050405020303" pitchFamily="18" charset="0"/>
              </a:rPr>
            </a:br>
            <a:r>
              <a:rPr lang="en-GB" sz="2800" b="0" i="1" dirty="0">
                <a:solidFill>
                  <a:srgbClr val="4B4F58"/>
                </a:solidFill>
                <a:effectLst/>
                <a:latin typeface="Georgia" panose="02040502050405020303" pitchFamily="18" charset="0"/>
              </a:rPr>
              <a:t>All the Britons dye themselves with woad which produces a blue colour and makes their appearance in battle more terrible.</a:t>
            </a:r>
            <a:br>
              <a:rPr lang="en-GB" sz="2800" b="0" i="1" dirty="0">
                <a:solidFill>
                  <a:srgbClr val="4B4F58"/>
                </a:solidFill>
                <a:effectLst/>
                <a:latin typeface="Georgia" panose="02040502050405020303" pitchFamily="18" charset="0"/>
              </a:rPr>
            </a:br>
            <a:br>
              <a:rPr lang="en-GB" sz="2800" b="0" i="1" dirty="0">
                <a:solidFill>
                  <a:srgbClr val="4B4F58"/>
                </a:solidFill>
                <a:effectLst/>
                <a:latin typeface="Georgia" panose="02040502050405020303" pitchFamily="18" charset="0"/>
              </a:rPr>
            </a:br>
            <a:r>
              <a:rPr lang="en-GB" sz="2800" b="0" i="1" dirty="0">
                <a:solidFill>
                  <a:srgbClr val="4B4F58"/>
                </a:solidFill>
                <a:effectLst/>
                <a:latin typeface="Georgia" panose="02040502050405020303" pitchFamily="18" charset="0"/>
              </a:rPr>
              <a:t>Julius Caesar, in Commentarii de Bello Gallico, Book V</a:t>
            </a:r>
            <a:endParaRPr lang="en-GB" sz="2800" dirty="0"/>
          </a:p>
        </p:txBody>
      </p:sp>
      <p:pic>
        <p:nvPicPr>
          <p:cNvPr id="5" name="Content Placeholder 4">
            <a:extLst>
              <a:ext uri="{FF2B5EF4-FFF2-40B4-BE49-F238E27FC236}">
                <a16:creationId xmlns:a16="http://schemas.microsoft.com/office/drawing/2014/main" id="{207A3EF1-54F0-1517-9C52-BB4EC37B13A7}"/>
              </a:ext>
            </a:extLst>
          </p:cNvPr>
          <p:cNvPicPr>
            <a:picLocks noGrp="1" noChangeAspect="1"/>
          </p:cNvPicPr>
          <p:nvPr>
            <p:ph idx="1"/>
          </p:nvPr>
        </p:nvPicPr>
        <p:blipFill>
          <a:blip r:embed="rId3"/>
          <a:stretch>
            <a:fillRect/>
          </a:stretch>
        </p:blipFill>
        <p:spPr>
          <a:xfrm>
            <a:off x="672587" y="365125"/>
            <a:ext cx="6343650" cy="2705100"/>
          </a:xfrm>
        </p:spPr>
      </p:pic>
      <p:pic>
        <p:nvPicPr>
          <p:cNvPr id="7" name="Picture 6">
            <a:extLst>
              <a:ext uri="{FF2B5EF4-FFF2-40B4-BE49-F238E27FC236}">
                <a16:creationId xmlns:a16="http://schemas.microsoft.com/office/drawing/2014/main" id="{8A0E2A65-21E2-3F99-2E77-B5650E60C9D9}"/>
              </a:ext>
            </a:extLst>
          </p:cNvPr>
          <p:cNvPicPr>
            <a:picLocks noChangeAspect="1"/>
          </p:cNvPicPr>
          <p:nvPr/>
        </p:nvPicPr>
        <p:blipFill>
          <a:blip r:embed="rId4"/>
          <a:stretch>
            <a:fillRect/>
          </a:stretch>
        </p:blipFill>
        <p:spPr>
          <a:xfrm>
            <a:off x="8807152" y="245806"/>
            <a:ext cx="2978959" cy="4036577"/>
          </a:xfrm>
          <a:prstGeom prst="rect">
            <a:avLst/>
          </a:prstGeom>
        </p:spPr>
      </p:pic>
      <p:pic>
        <p:nvPicPr>
          <p:cNvPr id="9" name="Picture 8">
            <a:extLst>
              <a:ext uri="{FF2B5EF4-FFF2-40B4-BE49-F238E27FC236}">
                <a16:creationId xmlns:a16="http://schemas.microsoft.com/office/drawing/2014/main" id="{9BF648E3-DAB8-599A-7CE4-C3BC40D9EF2C}"/>
              </a:ext>
            </a:extLst>
          </p:cNvPr>
          <p:cNvPicPr>
            <a:picLocks noChangeAspect="1"/>
          </p:cNvPicPr>
          <p:nvPr/>
        </p:nvPicPr>
        <p:blipFill>
          <a:blip r:embed="rId5"/>
          <a:stretch>
            <a:fillRect/>
          </a:stretch>
        </p:blipFill>
        <p:spPr>
          <a:xfrm>
            <a:off x="6798699" y="857889"/>
            <a:ext cx="2738591" cy="3832881"/>
          </a:xfrm>
          <a:prstGeom prst="rect">
            <a:avLst/>
          </a:prstGeom>
        </p:spPr>
      </p:pic>
    </p:spTree>
    <p:extLst>
      <p:ext uri="{BB962C8B-B14F-4D97-AF65-F5344CB8AC3E}">
        <p14:creationId xmlns:p14="http://schemas.microsoft.com/office/powerpoint/2010/main" val="11111074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6927967-0B87-2426-F792-CF3C36C5B847}"/>
              </a:ext>
            </a:extLst>
          </p:cNvPr>
          <p:cNvSpPr>
            <a:spLocks noGrp="1"/>
          </p:cNvSpPr>
          <p:nvPr>
            <p:ph idx="1"/>
          </p:nvPr>
        </p:nvSpPr>
        <p:spPr>
          <a:xfrm>
            <a:off x="838200" y="804693"/>
            <a:ext cx="10515600" cy="4351338"/>
          </a:xfrm>
        </p:spPr>
        <p:txBody>
          <a:bodyPr>
            <a:noAutofit/>
          </a:bodyPr>
          <a:lstStyle/>
          <a:p>
            <a:pPr marL="0" indent="0">
              <a:buNone/>
            </a:pPr>
            <a:r>
              <a:rPr lang="en-GB" sz="4000" b="1" dirty="0" err="1">
                <a:solidFill>
                  <a:srgbClr val="0070C0"/>
                </a:solidFill>
              </a:rPr>
              <a:t>blau</a:t>
            </a:r>
            <a:r>
              <a:rPr lang="en-GB" sz="4000" b="1" dirty="0">
                <a:solidFill>
                  <a:srgbClr val="0070C0"/>
                </a:solidFill>
              </a:rPr>
              <a:t> </a:t>
            </a:r>
          </a:p>
          <a:p>
            <a:pPr marL="0" indent="0">
              <a:buNone/>
            </a:pPr>
            <a:endParaRPr lang="en-GB" sz="4000" b="1" dirty="0">
              <a:solidFill>
                <a:srgbClr val="0070C0"/>
              </a:solidFill>
            </a:endParaRPr>
          </a:p>
          <a:p>
            <a:pPr marL="0" indent="0">
              <a:buNone/>
            </a:pPr>
            <a:endParaRPr lang="en-GB" sz="4000" b="1" dirty="0">
              <a:solidFill>
                <a:srgbClr val="0070C0"/>
              </a:solidFill>
            </a:endParaRPr>
          </a:p>
          <a:p>
            <a:pPr marL="0" indent="0">
              <a:buNone/>
            </a:pPr>
            <a:r>
              <a:rPr lang="en-GB" sz="4000" b="1" dirty="0">
                <a:solidFill>
                  <a:srgbClr val="0070C0"/>
                </a:solidFill>
              </a:rPr>
              <a:t>bleu </a:t>
            </a:r>
          </a:p>
          <a:p>
            <a:pPr marL="0" indent="0">
              <a:buNone/>
            </a:pPr>
            <a:endParaRPr lang="en-GB" sz="4000" b="1" dirty="0">
              <a:solidFill>
                <a:srgbClr val="0070C0"/>
              </a:solidFill>
            </a:endParaRPr>
          </a:p>
          <a:p>
            <a:pPr marL="0" indent="0">
              <a:buNone/>
            </a:pPr>
            <a:endParaRPr lang="en-GB" sz="4000" b="1" dirty="0">
              <a:solidFill>
                <a:srgbClr val="0070C0"/>
              </a:solidFill>
            </a:endParaRPr>
          </a:p>
          <a:p>
            <a:pPr marL="0" indent="0">
              <a:buNone/>
            </a:pPr>
            <a:r>
              <a:rPr lang="en-GB" sz="4000" b="1" dirty="0">
                <a:solidFill>
                  <a:srgbClr val="0070C0"/>
                </a:solidFill>
              </a:rPr>
              <a:t>Azul</a:t>
            </a:r>
          </a:p>
          <a:p>
            <a:pPr marL="0" indent="0">
              <a:buNone/>
            </a:pPr>
            <a:endParaRPr lang="en-GB" sz="4000" b="1" dirty="0">
              <a:solidFill>
                <a:srgbClr val="0070C0"/>
              </a:solidFill>
            </a:endParaRPr>
          </a:p>
          <a:p>
            <a:pPr marL="0" indent="0">
              <a:buNone/>
            </a:pPr>
            <a:r>
              <a:rPr lang="en-GB" sz="4000" b="1" dirty="0">
                <a:solidFill>
                  <a:srgbClr val="0070C0"/>
                </a:solidFill>
              </a:rPr>
              <a:t> </a:t>
            </a:r>
          </a:p>
        </p:txBody>
      </p:sp>
      <p:sp>
        <p:nvSpPr>
          <p:cNvPr id="2" name="Rectangle 1">
            <a:extLst>
              <a:ext uri="{FF2B5EF4-FFF2-40B4-BE49-F238E27FC236}">
                <a16:creationId xmlns:a16="http://schemas.microsoft.com/office/drawing/2014/main" id="{F47229BC-6972-DC20-6FA4-A8BD6109F144}"/>
              </a:ext>
            </a:extLst>
          </p:cNvPr>
          <p:cNvSpPr>
            <a:spLocks noChangeArrowheads="1"/>
          </p:cNvSpPr>
          <p:nvPr/>
        </p:nvSpPr>
        <p:spPr bwMode="auto">
          <a:xfrm>
            <a:off x="6898185" y="2464931"/>
            <a:ext cx="2098331" cy="1205466"/>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2696" rIns="0" bIns="-12696" numCol="1" anchor="ctr" anchorCtr="0" compatLnSpc="1">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ar-SA" altLang="en-US" sz="8000" b="0" i="0" u="none" strike="noStrike" cap="none" normalizeH="0" baseline="0" dirty="0">
                <a:ln>
                  <a:noFill/>
                </a:ln>
                <a:solidFill>
                  <a:srgbClr val="1F1F1F"/>
                </a:solidFill>
                <a:effectLst/>
                <a:latin typeface="Arial" panose="020B0604020202020204" pitchFamily="34" charset="0"/>
                <a:cs typeface="Arial" panose="020B0604020202020204" pitchFamily="34" charset="0"/>
              </a:rPr>
              <a:t>أزرق</a:t>
            </a:r>
            <a:r>
              <a:rPr kumimoji="0" lang="en-US" altLang="en-US" sz="80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p>
        </p:txBody>
      </p:sp>
      <p:pic>
        <p:nvPicPr>
          <p:cNvPr id="5" name="Picture 4">
            <a:extLst>
              <a:ext uri="{FF2B5EF4-FFF2-40B4-BE49-F238E27FC236}">
                <a16:creationId xmlns:a16="http://schemas.microsoft.com/office/drawing/2014/main" id="{CB69BB4F-9BDD-6B77-9C96-124F73CB664F}"/>
              </a:ext>
            </a:extLst>
          </p:cNvPr>
          <p:cNvPicPr>
            <a:picLocks noChangeAspect="1"/>
          </p:cNvPicPr>
          <p:nvPr/>
        </p:nvPicPr>
        <p:blipFill>
          <a:blip r:embed="rId3"/>
          <a:stretch>
            <a:fillRect/>
          </a:stretch>
        </p:blipFill>
        <p:spPr>
          <a:xfrm>
            <a:off x="2331101" y="1831806"/>
            <a:ext cx="4419600" cy="3324225"/>
          </a:xfrm>
          <a:prstGeom prst="rect">
            <a:avLst/>
          </a:prstGeom>
        </p:spPr>
      </p:pic>
    </p:spTree>
    <p:extLst>
      <p:ext uri="{BB962C8B-B14F-4D97-AF65-F5344CB8AC3E}">
        <p14:creationId xmlns:p14="http://schemas.microsoft.com/office/powerpoint/2010/main" val="3083861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E2120F-5EA0-B0A8-DE8A-68B41E7E9CC1}"/>
              </a:ext>
            </a:extLst>
          </p:cNvPr>
          <p:cNvSpPr>
            <a:spLocks noGrp="1"/>
          </p:cNvSpPr>
          <p:nvPr>
            <p:ph type="title"/>
          </p:nvPr>
        </p:nvSpPr>
        <p:spPr/>
        <p:txBody>
          <a:bodyPr/>
          <a:lstStyle/>
          <a:p>
            <a:pPr algn="ctr"/>
            <a:r>
              <a:rPr lang="en-GB" b="1" dirty="0">
                <a:solidFill>
                  <a:srgbClr val="0070C0"/>
                </a:solidFill>
              </a:rPr>
              <a:t>Why is the Spanish word for blue from the Arabic?</a:t>
            </a:r>
          </a:p>
        </p:txBody>
      </p:sp>
      <p:sp>
        <p:nvSpPr>
          <p:cNvPr id="3" name="Content Placeholder 2">
            <a:extLst>
              <a:ext uri="{FF2B5EF4-FFF2-40B4-BE49-F238E27FC236}">
                <a16:creationId xmlns:a16="http://schemas.microsoft.com/office/drawing/2014/main" id="{BACABA59-BC6B-457A-26FD-EE3F72603A40}"/>
              </a:ext>
            </a:extLst>
          </p:cNvPr>
          <p:cNvSpPr>
            <a:spLocks noGrp="1"/>
          </p:cNvSpPr>
          <p:nvPr>
            <p:ph idx="1"/>
          </p:nvPr>
        </p:nvSpPr>
        <p:spPr/>
        <p:txBody>
          <a:bodyPr>
            <a:normAutofit fontScale="85000" lnSpcReduction="20000"/>
          </a:bodyPr>
          <a:lstStyle/>
          <a:p>
            <a:pPr marL="0" indent="0">
              <a:buNone/>
            </a:pPr>
            <a:r>
              <a:rPr lang="en-GB" b="0" i="0" dirty="0" err="1">
                <a:solidFill>
                  <a:srgbClr val="777777"/>
                </a:solidFill>
                <a:effectLst/>
                <a:latin typeface="Lato" panose="020F0502020204030204" pitchFamily="34" charset="0"/>
              </a:rPr>
              <a:t>Aceite</a:t>
            </a:r>
            <a:endParaRPr lang="en-GB" b="0" i="0" dirty="0">
              <a:solidFill>
                <a:srgbClr val="777777"/>
              </a:solidFill>
              <a:effectLst/>
              <a:latin typeface="Lato" panose="020F0502020204030204" pitchFamily="34" charset="0"/>
            </a:endParaRPr>
          </a:p>
          <a:p>
            <a:pPr marL="0" indent="0">
              <a:buNone/>
            </a:pPr>
            <a:endParaRPr lang="en-GB" dirty="0">
              <a:solidFill>
                <a:srgbClr val="777777"/>
              </a:solidFill>
              <a:latin typeface="Lato" panose="020F0502020204030204" pitchFamily="34" charset="0"/>
            </a:endParaRPr>
          </a:p>
          <a:p>
            <a:pPr marL="0" indent="0">
              <a:buNone/>
            </a:pPr>
            <a:r>
              <a:rPr lang="en-GB" b="0" i="0" dirty="0">
                <a:solidFill>
                  <a:srgbClr val="777777"/>
                </a:solidFill>
                <a:effectLst/>
                <a:latin typeface="Lato" panose="020F0502020204030203" pitchFamily="34" charset="0"/>
              </a:rPr>
              <a:t>Alcohol</a:t>
            </a:r>
            <a:endParaRPr lang="en-GB" b="0" i="0" dirty="0">
              <a:solidFill>
                <a:srgbClr val="777777"/>
              </a:solidFill>
              <a:effectLst/>
              <a:latin typeface="Lato" panose="020F0502020204030204" pitchFamily="34" charset="0"/>
            </a:endParaRPr>
          </a:p>
          <a:p>
            <a:pPr marL="0" indent="0">
              <a:buNone/>
            </a:pPr>
            <a:endParaRPr lang="en-GB" dirty="0">
              <a:solidFill>
                <a:srgbClr val="777777"/>
              </a:solidFill>
              <a:latin typeface="Lato" panose="020F0502020204030204" pitchFamily="34" charset="0"/>
            </a:endParaRPr>
          </a:p>
          <a:p>
            <a:pPr marL="0" indent="0">
              <a:buNone/>
            </a:pPr>
            <a:r>
              <a:rPr lang="en-GB" b="0" i="0" dirty="0" err="1">
                <a:solidFill>
                  <a:srgbClr val="777777"/>
                </a:solidFill>
                <a:effectLst/>
                <a:latin typeface="Lato" panose="020F0502020204030203" pitchFamily="34" charset="0"/>
              </a:rPr>
              <a:t>Azúcar</a:t>
            </a:r>
            <a:endParaRPr lang="en-GB" b="0" i="0" dirty="0">
              <a:solidFill>
                <a:srgbClr val="777777"/>
              </a:solidFill>
              <a:effectLst/>
              <a:latin typeface="Lato" panose="020F0502020204030204" pitchFamily="34" charset="0"/>
            </a:endParaRPr>
          </a:p>
          <a:p>
            <a:pPr marL="0" indent="0">
              <a:buNone/>
            </a:pPr>
            <a:endParaRPr lang="en-GB" dirty="0">
              <a:solidFill>
                <a:srgbClr val="777777"/>
              </a:solidFill>
              <a:latin typeface="Lato" panose="020F0502020204030204" pitchFamily="34" charset="0"/>
            </a:endParaRPr>
          </a:p>
          <a:p>
            <a:pPr marL="0" indent="0">
              <a:buNone/>
            </a:pPr>
            <a:r>
              <a:rPr lang="en-GB" b="0" i="0" dirty="0">
                <a:solidFill>
                  <a:srgbClr val="777777"/>
                </a:solidFill>
                <a:effectLst/>
                <a:latin typeface="Lato" panose="020F0502020204030203" pitchFamily="34" charset="0"/>
              </a:rPr>
              <a:t>Café</a:t>
            </a:r>
            <a:endParaRPr lang="en-GB" b="0" i="0" dirty="0">
              <a:solidFill>
                <a:srgbClr val="777777"/>
              </a:solidFill>
              <a:effectLst/>
              <a:latin typeface="Lato" panose="020F0502020204030204" pitchFamily="34" charset="0"/>
            </a:endParaRPr>
          </a:p>
          <a:p>
            <a:pPr marL="0" indent="0">
              <a:buNone/>
            </a:pPr>
            <a:endParaRPr lang="en-GB" dirty="0">
              <a:solidFill>
                <a:srgbClr val="777777"/>
              </a:solidFill>
              <a:latin typeface="Lato" panose="020F0502020204030204" pitchFamily="34" charset="0"/>
            </a:endParaRPr>
          </a:p>
          <a:p>
            <a:pPr marL="0" indent="0">
              <a:buNone/>
            </a:pPr>
            <a:r>
              <a:rPr lang="en-GB" b="0" i="0" dirty="0">
                <a:solidFill>
                  <a:srgbClr val="777777"/>
                </a:solidFill>
                <a:effectLst/>
                <a:latin typeface="Lato" panose="020F0502020204030203" pitchFamily="34" charset="0"/>
              </a:rPr>
              <a:t>Limón</a:t>
            </a:r>
          </a:p>
          <a:p>
            <a:pPr marL="0" indent="0">
              <a:buNone/>
            </a:pPr>
            <a:endParaRPr lang="en-GB" dirty="0">
              <a:solidFill>
                <a:srgbClr val="777777"/>
              </a:solidFill>
              <a:latin typeface="Lato" panose="020F0502020204030203" pitchFamily="34" charset="0"/>
            </a:endParaRPr>
          </a:p>
          <a:p>
            <a:pPr marL="0" indent="0">
              <a:buNone/>
            </a:pPr>
            <a:r>
              <a:rPr lang="en-GB" b="0" i="0" dirty="0">
                <a:solidFill>
                  <a:srgbClr val="777777"/>
                </a:solidFill>
                <a:effectLst/>
                <a:latin typeface="Lato" panose="020F0502020204030203" pitchFamily="34" charset="0"/>
              </a:rPr>
              <a:t>Naranja</a:t>
            </a:r>
          </a:p>
          <a:p>
            <a:pPr marL="0" indent="0">
              <a:buNone/>
            </a:pPr>
            <a:endParaRPr lang="en-GB" dirty="0">
              <a:solidFill>
                <a:srgbClr val="777777"/>
              </a:solidFill>
              <a:latin typeface="Lato" panose="020F0502020204030203" pitchFamily="34" charset="0"/>
            </a:endParaRPr>
          </a:p>
          <a:p>
            <a:pPr marL="0" indent="0">
              <a:buNone/>
            </a:pPr>
            <a:endParaRPr lang="en-GB" dirty="0"/>
          </a:p>
        </p:txBody>
      </p:sp>
      <p:pic>
        <p:nvPicPr>
          <p:cNvPr id="5" name="Picture 4">
            <a:extLst>
              <a:ext uri="{FF2B5EF4-FFF2-40B4-BE49-F238E27FC236}">
                <a16:creationId xmlns:a16="http://schemas.microsoft.com/office/drawing/2014/main" id="{BCC7760F-14EC-2333-9DA6-2A4AB3FB8F9A}"/>
              </a:ext>
            </a:extLst>
          </p:cNvPr>
          <p:cNvPicPr>
            <a:picLocks noChangeAspect="1"/>
          </p:cNvPicPr>
          <p:nvPr/>
        </p:nvPicPr>
        <p:blipFill>
          <a:blip r:embed="rId3"/>
          <a:stretch>
            <a:fillRect/>
          </a:stretch>
        </p:blipFill>
        <p:spPr>
          <a:xfrm>
            <a:off x="3385216" y="1825625"/>
            <a:ext cx="5109856" cy="4207682"/>
          </a:xfrm>
          <a:prstGeom prst="rect">
            <a:avLst/>
          </a:prstGeom>
        </p:spPr>
      </p:pic>
    </p:spTree>
    <p:extLst>
      <p:ext uri="{BB962C8B-B14F-4D97-AF65-F5344CB8AC3E}">
        <p14:creationId xmlns:p14="http://schemas.microsoft.com/office/powerpoint/2010/main" val="1987810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 calcmode="lin" valueType="num">
                                      <p:cBhvr additive="base">
                                        <p:cTn id="1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 calcmode="lin" valueType="num">
                                      <p:cBhvr additive="base">
                                        <p:cTn id="1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4" end="4"/>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anim calcmode="lin" valueType="num">
                                      <p:cBhvr additive="base">
                                        <p:cTn id="1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6" end="6"/>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anim calcmode="lin" valueType="num">
                                      <p:cBhvr additive="base">
                                        <p:cTn id="23"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8" end="8"/>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anim calcmode="lin" valueType="num">
                                      <p:cBhvr additive="base">
                                        <p:cTn id="27"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73ABD2-DEA3-98B4-60EB-08EF3B5F0D97}"/>
              </a:ext>
            </a:extLst>
          </p:cNvPr>
          <p:cNvSpPr>
            <a:spLocks noGrp="1"/>
          </p:cNvSpPr>
          <p:nvPr>
            <p:ph type="title"/>
          </p:nvPr>
        </p:nvSpPr>
        <p:spPr/>
        <p:txBody>
          <a:bodyPr/>
          <a:lstStyle/>
          <a:p>
            <a:endParaRPr lang="en-GB" dirty="0"/>
          </a:p>
        </p:txBody>
      </p:sp>
      <p:pic>
        <p:nvPicPr>
          <p:cNvPr id="7" name="Content Placeholder 6">
            <a:extLst>
              <a:ext uri="{FF2B5EF4-FFF2-40B4-BE49-F238E27FC236}">
                <a16:creationId xmlns:a16="http://schemas.microsoft.com/office/drawing/2014/main" id="{686A675F-AF86-5646-A24A-A23103657D49}"/>
              </a:ext>
            </a:extLst>
          </p:cNvPr>
          <p:cNvPicPr>
            <a:picLocks noGrp="1" noChangeAspect="1"/>
          </p:cNvPicPr>
          <p:nvPr>
            <p:ph idx="1"/>
          </p:nvPr>
        </p:nvPicPr>
        <p:blipFill>
          <a:blip r:embed="rId3"/>
          <a:stretch>
            <a:fillRect/>
          </a:stretch>
        </p:blipFill>
        <p:spPr>
          <a:xfrm>
            <a:off x="6771506" y="681037"/>
            <a:ext cx="5000625" cy="3895725"/>
          </a:xfrm>
        </p:spPr>
      </p:pic>
      <p:pic>
        <p:nvPicPr>
          <p:cNvPr id="9" name="Picture 8">
            <a:extLst>
              <a:ext uri="{FF2B5EF4-FFF2-40B4-BE49-F238E27FC236}">
                <a16:creationId xmlns:a16="http://schemas.microsoft.com/office/drawing/2014/main" id="{5ADE8DFC-9EC5-7D71-7FC7-51DAF37EE7E5}"/>
              </a:ext>
            </a:extLst>
          </p:cNvPr>
          <p:cNvPicPr>
            <a:picLocks noChangeAspect="1"/>
          </p:cNvPicPr>
          <p:nvPr/>
        </p:nvPicPr>
        <p:blipFill>
          <a:blip r:embed="rId4"/>
          <a:stretch>
            <a:fillRect/>
          </a:stretch>
        </p:blipFill>
        <p:spPr>
          <a:xfrm>
            <a:off x="3433302" y="652770"/>
            <a:ext cx="3189254" cy="4228177"/>
          </a:xfrm>
          <a:prstGeom prst="rect">
            <a:avLst/>
          </a:prstGeom>
        </p:spPr>
      </p:pic>
      <p:pic>
        <p:nvPicPr>
          <p:cNvPr id="11" name="Picture 10">
            <a:extLst>
              <a:ext uri="{FF2B5EF4-FFF2-40B4-BE49-F238E27FC236}">
                <a16:creationId xmlns:a16="http://schemas.microsoft.com/office/drawing/2014/main" id="{CDEB3461-1792-8815-D9FF-C8C70E606EB0}"/>
              </a:ext>
            </a:extLst>
          </p:cNvPr>
          <p:cNvPicPr>
            <a:picLocks noChangeAspect="1"/>
          </p:cNvPicPr>
          <p:nvPr/>
        </p:nvPicPr>
        <p:blipFill>
          <a:blip r:embed="rId5"/>
          <a:stretch>
            <a:fillRect/>
          </a:stretch>
        </p:blipFill>
        <p:spPr>
          <a:xfrm>
            <a:off x="419869" y="681037"/>
            <a:ext cx="2904438" cy="4110652"/>
          </a:xfrm>
          <a:prstGeom prst="rect">
            <a:avLst/>
          </a:prstGeom>
        </p:spPr>
      </p:pic>
    </p:spTree>
    <p:extLst>
      <p:ext uri="{BB962C8B-B14F-4D97-AF65-F5344CB8AC3E}">
        <p14:creationId xmlns:p14="http://schemas.microsoft.com/office/powerpoint/2010/main" val="41023604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5A983E-96D7-4722-95D2-5652D5EB77EC}"/>
              </a:ext>
            </a:extLst>
          </p:cNvPr>
          <p:cNvSpPr>
            <a:spLocks noGrp="1"/>
          </p:cNvSpPr>
          <p:nvPr>
            <p:ph type="title"/>
          </p:nvPr>
        </p:nvSpPr>
        <p:spPr/>
        <p:txBody>
          <a:bodyPr/>
          <a:lstStyle/>
          <a:p>
            <a:endParaRPr lang="en-GB" dirty="0"/>
          </a:p>
        </p:txBody>
      </p:sp>
      <p:sp>
        <p:nvSpPr>
          <p:cNvPr id="3" name="Content Placeholder 2">
            <a:extLst>
              <a:ext uri="{FF2B5EF4-FFF2-40B4-BE49-F238E27FC236}">
                <a16:creationId xmlns:a16="http://schemas.microsoft.com/office/drawing/2014/main" id="{DCCFF34B-1442-8B77-AF30-2922F5ADA689}"/>
              </a:ext>
            </a:extLst>
          </p:cNvPr>
          <p:cNvSpPr>
            <a:spLocks noGrp="1"/>
          </p:cNvSpPr>
          <p:nvPr>
            <p:ph idx="1"/>
          </p:nvPr>
        </p:nvSpPr>
        <p:spPr/>
        <p:txBody>
          <a:bodyPr/>
          <a:lstStyle/>
          <a:p>
            <a:endParaRPr lang="en-GB" dirty="0"/>
          </a:p>
        </p:txBody>
      </p:sp>
      <p:pic>
        <p:nvPicPr>
          <p:cNvPr id="5" name="Picture 4">
            <a:extLst>
              <a:ext uri="{FF2B5EF4-FFF2-40B4-BE49-F238E27FC236}">
                <a16:creationId xmlns:a16="http://schemas.microsoft.com/office/drawing/2014/main" id="{656DCBD4-D386-519B-8082-FB388F5A9F48}"/>
              </a:ext>
            </a:extLst>
          </p:cNvPr>
          <p:cNvPicPr>
            <a:picLocks noChangeAspect="1"/>
          </p:cNvPicPr>
          <p:nvPr/>
        </p:nvPicPr>
        <p:blipFill>
          <a:blip r:embed="rId3"/>
          <a:stretch>
            <a:fillRect/>
          </a:stretch>
        </p:blipFill>
        <p:spPr>
          <a:xfrm>
            <a:off x="1092917" y="589781"/>
            <a:ext cx="3143250" cy="3495675"/>
          </a:xfrm>
          <a:prstGeom prst="rect">
            <a:avLst/>
          </a:prstGeom>
        </p:spPr>
      </p:pic>
      <p:pic>
        <p:nvPicPr>
          <p:cNvPr id="7" name="Picture 6">
            <a:extLst>
              <a:ext uri="{FF2B5EF4-FFF2-40B4-BE49-F238E27FC236}">
                <a16:creationId xmlns:a16="http://schemas.microsoft.com/office/drawing/2014/main" id="{A04985EF-E502-0C24-3307-8F731CAD6A2A}"/>
              </a:ext>
            </a:extLst>
          </p:cNvPr>
          <p:cNvPicPr>
            <a:picLocks noChangeAspect="1"/>
          </p:cNvPicPr>
          <p:nvPr/>
        </p:nvPicPr>
        <p:blipFill>
          <a:blip r:embed="rId4"/>
          <a:stretch>
            <a:fillRect/>
          </a:stretch>
        </p:blipFill>
        <p:spPr>
          <a:xfrm>
            <a:off x="4974661" y="762179"/>
            <a:ext cx="2451458" cy="2451458"/>
          </a:xfrm>
          <a:prstGeom prst="rect">
            <a:avLst/>
          </a:prstGeom>
        </p:spPr>
      </p:pic>
      <p:pic>
        <p:nvPicPr>
          <p:cNvPr id="9" name="Picture 8">
            <a:extLst>
              <a:ext uri="{FF2B5EF4-FFF2-40B4-BE49-F238E27FC236}">
                <a16:creationId xmlns:a16="http://schemas.microsoft.com/office/drawing/2014/main" id="{2C9F4CFA-010A-CB26-F779-F1C0ADA1C50D}"/>
              </a:ext>
            </a:extLst>
          </p:cNvPr>
          <p:cNvPicPr>
            <a:picLocks noChangeAspect="1"/>
          </p:cNvPicPr>
          <p:nvPr/>
        </p:nvPicPr>
        <p:blipFill>
          <a:blip r:embed="rId5"/>
          <a:stretch>
            <a:fillRect/>
          </a:stretch>
        </p:blipFill>
        <p:spPr>
          <a:xfrm>
            <a:off x="8349431" y="762179"/>
            <a:ext cx="3259086" cy="3329426"/>
          </a:xfrm>
          <a:prstGeom prst="rect">
            <a:avLst/>
          </a:prstGeom>
        </p:spPr>
      </p:pic>
      <p:pic>
        <p:nvPicPr>
          <p:cNvPr id="11" name="Picture 10">
            <a:extLst>
              <a:ext uri="{FF2B5EF4-FFF2-40B4-BE49-F238E27FC236}">
                <a16:creationId xmlns:a16="http://schemas.microsoft.com/office/drawing/2014/main" id="{CBF4B4FE-24E3-AF2D-54EB-3F5239C73D90}"/>
              </a:ext>
            </a:extLst>
          </p:cNvPr>
          <p:cNvPicPr>
            <a:picLocks noChangeAspect="1"/>
          </p:cNvPicPr>
          <p:nvPr/>
        </p:nvPicPr>
        <p:blipFill>
          <a:blip r:embed="rId6"/>
          <a:stretch>
            <a:fillRect/>
          </a:stretch>
        </p:blipFill>
        <p:spPr>
          <a:xfrm>
            <a:off x="3895725" y="3448447"/>
            <a:ext cx="4400550" cy="2705100"/>
          </a:xfrm>
          <a:prstGeom prst="rect">
            <a:avLst/>
          </a:prstGeom>
        </p:spPr>
      </p:pic>
    </p:spTree>
    <p:extLst>
      <p:ext uri="{BB962C8B-B14F-4D97-AF65-F5344CB8AC3E}">
        <p14:creationId xmlns:p14="http://schemas.microsoft.com/office/powerpoint/2010/main" val="15210310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0D194-37CF-34B5-0908-9F23450CC66C}"/>
              </a:ext>
            </a:extLst>
          </p:cNvPr>
          <p:cNvSpPr>
            <a:spLocks noGrp="1"/>
          </p:cNvSpPr>
          <p:nvPr>
            <p:ph type="ctrTitle"/>
          </p:nvPr>
        </p:nvSpPr>
        <p:spPr/>
        <p:txBody>
          <a:bodyPr>
            <a:normAutofit fontScale="90000"/>
          </a:bodyPr>
          <a:lstStyle/>
          <a:p>
            <a:r>
              <a:rPr lang="en-GB" b="1" dirty="0">
                <a:solidFill>
                  <a:srgbClr val="0070C0"/>
                </a:solidFill>
                <a:latin typeface="Arial" panose="020B0604020202020204" pitchFamily="34" charset="0"/>
                <a:cs typeface="Arial" panose="020B0604020202020204" pitchFamily="34" charset="0"/>
              </a:rPr>
              <a:t>London: City of Languages</a:t>
            </a:r>
            <a:br>
              <a:rPr lang="en-GB" b="1" dirty="0">
                <a:solidFill>
                  <a:srgbClr val="0070C0"/>
                </a:solidFill>
                <a:latin typeface="Arial" panose="020B0604020202020204" pitchFamily="34" charset="0"/>
                <a:cs typeface="Arial" panose="020B0604020202020204" pitchFamily="34" charset="0"/>
              </a:rPr>
            </a:br>
            <a:r>
              <a:rPr lang="en-GB" b="1" dirty="0">
                <a:solidFill>
                  <a:srgbClr val="0070C0"/>
                </a:solidFill>
                <a:latin typeface="Arial" panose="020B0604020202020204" pitchFamily="34" charset="0"/>
                <a:cs typeface="Arial" panose="020B0604020202020204" pitchFamily="34" charset="0"/>
              </a:rPr>
              <a:t>Welcome</a:t>
            </a:r>
            <a:r>
              <a:rPr lang="en-GB" dirty="0">
                <a:solidFill>
                  <a:srgbClr val="0070C0"/>
                </a:solidFill>
                <a:latin typeface="Arial" panose="020B0604020202020204" pitchFamily="34" charset="0"/>
                <a:cs typeface="Arial" panose="020B0604020202020204" pitchFamily="34" charset="0"/>
              </a:rPr>
              <a:t>!</a:t>
            </a:r>
          </a:p>
        </p:txBody>
      </p:sp>
      <p:sp>
        <p:nvSpPr>
          <p:cNvPr id="3" name="Subtitle 2">
            <a:extLst>
              <a:ext uri="{FF2B5EF4-FFF2-40B4-BE49-F238E27FC236}">
                <a16:creationId xmlns:a16="http://schemas.microsoft.com/office/drawing/2014/main" id="{12710944-B78E-8AAC-B4E7-C92689E614AE}"/>
              </a:ext>
            </a:extLst>
          </p:cNvPr>
          <p:cNvSpPr>
            <a:spLocks noGrp="1"/>
          </p:cNvSpPr>
          <p:nvPr>
            <p:ph type="subTitle" idx="1"/>
          </p:nvPr>
        </p:nvSpPr>
        <p:spPr/>
        <p:txBody>
          <a:bodyPr/>
          <a:lstStyle/>
          <a:p>
            <a:endParaRPr lang="en-GB"/>
          </a:p>
        </p:txBody>
      </p:sp>
      <p:pic>
        <p:nvPicPr>
          <p:cNvPr id="5" name="Picture 4" descr="A close-up of a sign&#10;&#10;AI-generated content may be incorrect.">
            <a:extLst>
              <a:ext uri="{FF2B5EF4-FFF2-40B4-BE49-F238E27FC236}">
                <a16:creationId xmlns:a16="http://schemas.microsoft.com/office/drawing/2014/main" id="{82310B39-F94A-58D7-1CE3-D142497A86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30991" y="3672681"/>
            <a:ext cx="6130018" cy="1514475"/>
          </a:xfrm>
          <a:prstGeom prst="rect">
            <a:avLst/>
          </a:prstGeom>
        </p:spPr>
      </p:pic>
      <p:sp>
        <p:nvSpPr>
          <p:cNvPr id="6" name="TextBox 5">
            <a:extLst>
              <a:ext uri="{FF2B5EF4-FFF2-40B4-BE49-F238E27FC236}">
                <a16:creationId xmlns:a16="http://schemas.microsoft.com/office/drawing/2014/main" id="{AC44206B-6E66-A189-1C1E-433872E5EB68}"/>
              </a:ext>
            </a:extLst>
          </p:cNvPr>
          <p:cNvSpPr txBox="1"/>
          <p:nvPr/>
        </p:nvSpPr>
        <p:spPr>
          <a:xfrm>
            <a:off x="1995949" y="5673213"/>
            <a:ext cx="7393858" cy="646331"/>
          </a:xfrm>
          <a:prstGeom prst="rect">
            <a:avLst/>
          </a:prstGeom>
          <a:noFill/>
        </p:spPr>
        <p:txBody>
          <a:bodyPr wrap="square" rtlCol="0">
            <a:spAutoFit/>
          </a:bodyPr>
          <a:lstStyle/>
          <a:p>
            <a:pPr algn="ctr"/>
            <a:r>
              <a:rPr lang="en-GB" dirty="0">
                <a:hlinkClick r:id="rId4"/>
              </a:rPr>
              <a:t>https://londoncityoflanguages.org.uk/</a:t>
            </a:r>
            <a:endParaRPr lang="en-GB" dirty="0"/>
          </a:p>
          <a:p>
            <a:pPr algn="ctr"/>
            <a:r>
              <a:rPr lang="en-GB" dirty="0"/>
              <a:t>Celebrating the superpower of languages in London</a:t>
            </a:r>
          </a:p>
        </p:txBody>
      </p:sp>
    </p:spTree>
    <p:extLst>
      <p:ext uri="{BB962C8B-B14F-4D97-AF65-F5344CB8AC3E}">
        <p14:creationId xmlns:p14="http://schemas.microsoft.com/office/powerpoint/2010/main" val="2543125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FC08D6-392B-54EB-5BAF-93790F8C78A6}"/>
              </a:ext>
            </a:extLst>
          </p:cNvPr>
          <p:cNvSpPr>
            <a:spLocks noGrp="1"/>
          </p:cNvSpPr>
          <p:nvPr>
            <p:ph type="title"/>
          </p:nvPr>
        </p:nvSpPr>
        <p:spPr>
          <a:xfrm>
            <a:off x="8017254" y="525439"/>
            <a:ext cx="3336545" cy="1657614"/>
          </a:xfrm>
        </p:spPr>
        <p:txBody>
          <a:bodyPr>
            <a:normAutofit/>
          </a:bodyPr>
          <a:lstStyle/>
          <a:p>
            <a:r>
              <a:rPr lang="en-GB" sz="3600" b="1"/>
              <a:t>🎨 What’s the Competition About?</a:t>
            </a:r>
            <a:endParaRPr lang="en-GB" sz="3600"/>
          </a:p>
        </p:txBody>
      </p:sp>
      <p:pic>
        <p:nvPicPr>
          <p:cNvPr id="6" name="Picture 5" descr="A group of people's heads&#10;&#10;AI-generated content may be incorrect.">
            <a:extLst>
              <a:ext uri="{FF2B5EF4-FFF2-40B4-BE49-F238E27FC236}">
                <a16:creationId xmlns:a16="http://schemas.microsoft.com/office/drawing/2014/main" id="{C15EF2A1-A4AB-9BD3-2F80-3CFAC43EA5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7261" y="375320"/>
            <a:ext cx="3848658" cy="3848658"/>
          </a:xfrm>
          <a:prstGeom prst="rect">
            <a:avLst/>
          </a:prstGeom>
        </p:spPr>
      </p:pic>
      <p:pic>
        <p:nvPicPr>
          <p:cNvPr id="14" name="Picture 13" descr="A group of people standing together&#10;&#10;AI-generated content may be incorrect.">
            <a:extLst>
              <a:ext uri="{FF2B5EF4-FFF2-40B4-BE49-F238E27FC236}">
                <a16:creationId xmlns:a16="http://schemas.microsoft.com/office/drawing/2014/main" id="{2C56C1D5-6D41-DC37-6F71-8870A0C848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78856" y="375320"/>
            <a:ext cx="2483313" cy="1657612"/>
          </a:xfrm>
          <a:prstGeom prst="rect">
            <a:avLst/>
          </a:prstGeom>
        </p:spPr>
      </p:pic>
      <p:pic>
        <p:nvPicPr>
          <p:cNvPr id="20" name="Picture 19" descr="A group of colorful flowers and plants&#10;&#10;AI-generated content may be incorrect.">
            <a:extLst>
              <a:ext uri="{FF2B5EF4-FFF2-40B4-BE49-F238E27FC236}">
                <a16:creationId xmlns:a16="http://schemas.microsoft.com/office/drawing/2014/main" id="{2D96977C-945E-533D-481F-378BF004CD0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17111" y="2424609"/>
            <a:ext cx="1799367" cy="1799367"/>
          </a:xfrm>
          <a:prstGeom prst="rect">
            <a:avLst/>
          </a:prstGeom>
        </p:spPr>
      </p:pic>
      <p:pic>
        <p:nvPicPr>
          <p:cNvPr id="18" name="Picture 17" descr="A group of people talking&#10;&#10;AI-generated content may be incorrect.">
            <a:extLst>
              <a:ext uri="{FF2B5EF4-FFF2-40B4-BE49-F238E27FC236}">
                <a16:creationId xmlns:a16="http://schemas.microsoft.com/office/drawing/2014/main" id="{4E0D8480-8CD1-32AA-819B-42E5227F058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7076" y="4911833"/>
            <a:ext cx="1448019" cy="1448019"/>
          </a:xfrm>
          <a:prstGeom prst="rect">
            <a:avLst/>
          </a:prstGeom>
        </p:spPr>
      </p:pic>
      <p:pic>
        <p:nvPicPr>
          <p:cNvPr id="16" name="Picture 15" descr="A group of people with speech bubbles&#10;&#10;AI-generated content may be incorrect.">
            <a:extLst>
              <a:ext uri="{FF2B5EF4-FFF2-40B4-BE49-F238E27FC236}">
                <a16:creationId xmlns:a16="http://schemas.microsoft.com/office/drawing/2014/main" id="{0AEEF229-557A-56B0-4762-C04C0B72DB8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61748" y="4911833"/>
            <a:ext cx="1448024" cy="1448024"/>
          </a:xfrm>
          <a:prstGeom prst="rect">
            <a:avLst/>
          </a:prstGeom>
        </p:spPr>
      </p:pic>
      <p:pic>
        <p:nvPicPr>
          <p:cNvPr id="22" name="Picture 21" descr="A group of colorful faces&#10;&#10;AI-generated content may be incorrect.">
            <a:extLst>
              <a:ext uri="{FF2B5EF4-FFF2-40B4-BE49-F238E27FC236}">
                <a16:creationId xmlns:a16="http://schemas.microsoft.com/office/drawing/2014/main" id="{AD992709-1263-0DCC-C513-36E1D00A3B5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60767" y="4912224"/>
            <a:ext cx="2326927" cy="1447628"/>
          </a:xfrm>
          <a:prstGeom prst="rect">
            <a:avLst/>
          </a:prstGeom>
        </p:spPr>
      </p:pic>
      <p:sp>
        <p:nvSpPr>
          <p:cNvPr id="3" name="Content Placeholder 2">
            <a:extLst>
              <a:ext uri="{FF2B5EF4-FFF2-40B4-BE49-F238E27FC236}">
                <a16:creationId xmlns:a16="http://schemas.microsoft.com/office/drawing/2014/main" id="{C427C2AF-4E33-49CF-0AAC-41FA731D762B}"/>
              </a:ext>
            </a:extLst>
          </p:cNvPr>
          <p:cNvSpPr>
            <a:spLocks noGrp="1"/>
          </p:cNvSpPr>
          <p:nvPr>
            <p:ph idx="1"/>
          </p:nvPr>
        </p:nvSpPr>
        <p:spPr>
          <a:xfrm>
            <a:off x="8017254" y="2274491"/>
            <a:ext cx="3336546" cy="3902472"/>
          </a:xfrm>
        </p:spPr>
        <p:txBody>
          <a:bodyPr>
            <a:normAutofit/>
          </a:bodyPr>
          <a:lstStyle/>
          <a:p>
            <a:pPr marL="0" indent="0">
              <a:buNone/>
            </a:pPr>
            <a:r>
              <a:rPr lang="en-GB" sz="2000"/>
              <a:t>Design a logo that reflects London’s linguistic richness. </a:t>
            </a:r>
          </a:p>
          <a:p>
            <a:pPr marL="0" indent="0">
              <a:buNone/>
            </a:pPr>
            <a:r>
              <a:rPr lang="en-GB" sz="2000"/>
              <a:t>Winning design featured in official materials.</a:t>
            </a:r>
          </a:p>
          <a:p>
            <a:pPr marL="0" indent="0">
              <a:buNone/>
            </a:pPr>
            <a:r>
              <a:rPr lang="en-GB" sz="2000"/>
              <a:t>All entries receive a certificate; many will be featured online</a:t>
            </a:r>
          </a:p>
        </p:txBody>
      </p:sp>
    </p:spTree>
    <p:extLst>
      <p:ext uri="{BB962C8B-B14F-4D97-AF65-F5344CB8AC3E}">
        <p14:creationId xmlns:p14="http://schemas.microsoft.com/office/powerpoint/2010/main" val="29872514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9678F-C490-D8EA-D114-E69E7196AA18}"/>
              </a:ext>
            </a:extLst>
          </p:cNvPr>
          <p:cNvSpPr>
            <a:spLocks noGrp="1"/>
          </p:cNvSpPr>
          <p:nvPr>
            <p:ph type="title"/>
          </p:nvPr>
        </p:nvSpPr>
        <p:spPr>
          <a:xfrm>
            <a:off x="630936" y="640080"/>
            <a:ext cx="4818888" cy="1481328"/>
          </a:xfrm>
        </p:spPr>
        <p:txBody>
          <a:bodyPr anchor="b">
            <a:normAutofit/>
          </a:bodyPr>
          <a:lstStyle/>
          <a:p>
            <a:r>
              <a:rPr lang="en-GB" sz="5000" b="1"/>
              <a:t>What You Could Win</a:t>
            </a:r>
            <a:endParaRPr lang="en-GB" sz="5000"/>
          </a:p>
        </p:txBody>
      </p:sp>
      <p:sp>
        <p:nvSpPr>
          <p:cNvPr id="3" name="Content Placeholder 2">
            <a:extLst>
              <a:ext uri="{FF2B5EF4-FFF2-40B4-BE49-F238E27FC236}">
                <a16:creationId xmlns:a16="http://schemas.microsoft.com/office/drawing/2014/main" id="{9A2A5305-AEF4-561A-45CD-6F6A3274DF39}"/>
              </a:ext>
            </a:extLst>
          </p:cNvPr>
          <p:cNvSpPr>
            <a:spLocks noGrp="1"/>
          </p:cNvSpPr>
          <p:nvPr>
            <p:ph idx="1"/>
          </p:nvPr>
        </p:nvSpPr>
        <p:spPr>
          <a:xfrm>
            <a:off x="630935" y="2660904"/>
            <a:ext cx="9771593" cy="3547872"/>
          </a:xfrm>
        </p:spPr>
        <p:txBody>
          <a:bodyPr anchor="t">
            <a:normAutofit/>
          </a:bodyPr>
          <a:lstStyle/>
          <a:p>
            <a:pPr marL="0" indent="0">
              <a:lnSpc>
                <a:spcPct val="200000"/>
              </a:lnSpc>
              <a:spcBef>
                <a:spcPts val="1200"/>
              </a:spcBef>
              <a:spcAft>
                <a:spcPts val="1200"/>
              </a:spcAft>
              <a:buNone/>
            </a:pPr>
            <a:r>
              <a:rPr lang="en-GB" sz="2200"/>
              <a:t>🏅 Recognition across the city</a:t>
            </a:r>
            <a:br>
              <a:rPr lang="en-GB" sz="2200"/>
            </a:br>
            <a:r>
              <a:rPr lang="en-GB" sz="2200"/>
              <a:t>📜 Certificate of participation</a:t>
            </a:r>
            <a:br>
              <a:rPr lang="en-GB" sz="2200"/>
            </a:br>
            <a:r>
              <a:rPr lang="en-GB" sz="2200"/>
              <a:t>🖼️ Featured in an online gallery</a:t>
            </a:r>
            <a:br>
              <a:rPr lang="en-GB" sz="2200"/>
            </a:br>
            <a:r>
              <a:rPr lang="en-GB" sz="2200"/>
              <a:t>🖌️ Framed version of your logo</a:t>
            </a:r>
          </a:p>
        </p:txBody>
      </p:sp>
      <p:grpSp>
        <p:nvGrpSpPr>
          <p:cNvPr id="4" name="Group 3">
            <a:extLst>
              <a:ext uri="{FF2B5EF4-FFF2-40B4-BE49-F238E27FC236}">
                <a16:creationId xmlns:a16="http://schemas.microsoft.com/office/drawing/2014/main" id="{B1E56FBE-3D03-564E-B663-31D084E78122}"/>
              </a:ext>
            </a:extLst>
          </p:cNvPr>
          <p:cNvGrpSpPr/>
          <p:nvPr/>
        </p:nvGrpSpPr>
        <p:grpSpPr>
          <a:xfrm>
            <a:off x="4803225" y="3002934"/>
            <a:ext cx="7088598" cy="2353636"/>
            <a:chOff x="838200" y="3428999"/>
            <a:chExt cx="9222658" cy="3062211"/>
          </a:xfrm>
        </p:grpSpPr>
        <p:pic>
          <p:nvPicPr>
            <p:cNvPr id="5" name="Picture 4" descr="Three blank billboard frames">
              <a:extLst>
                <a:ext uri="{FF2B5EF4-FFF2-40B4-BE49-F238E27FC236}">
                  <a16:creationId xmlns:a16="http://schemas.microsoft.com/office/drawing/2014/main" id="{B4A79701-B0A2-5604-5AD9-740D1873A7CD}"/>
                </a:ext>
              </a:extLst>
            </p:cNvPr>
            <p:cNvPicPr>
              <a:picLocks noChangeAspect="1"/>
            </p:cNvPicPr>
            <p:nvPr/>
          </p:nvPicPr>
          <p:blipFill>
            <a:blip r:embed="rId3"/>
            <a:stretch>
              <a:fillRect/>
            </a:stretch>
          </p:blipFill>
          <p:spPr>
            <a:xfrm>
              <a:off x="838200" y="3428999"/>
              <a:ext cx="4611329" cy="3062211"/>
            </a:xfrm>
            <a:prstGeom prst="rect">
              <a:avLst/>
            </a:prstGeom>
          </p:spPr>
        </p:pic>
        <p:pic>
          <p:nvPicPr>
            <p:cNvPr id="6" name="Picture 5" descr="Three blank billboard frames">
              <a:extLst>
                <a:ext uri="{FF2B5EF4-FFF2-40B4-BE49-F238E27FC236}">
                  <a16:creationId xmlns:a16="http://schemas.microsoft.com/office/drawing/2014/main" id="{41F2BA0E-C144-3E4A-350E-FF7E6152A6E2}"/>
                </a:ext>
              </a:extLst>
            </p:cNvPr>
            <p:cNvPicPr>
              <a:picLocks noChangeAspect="1"/>
            </p:cNvPicPr>
            <p:nvPr/>
          </p:nvPicPr>
          <p:blipFill>
            <a:blip r:embed="rId3"/>
            <a:stretch>
              <a:fillRect/>
            </a:stretch>
          </p:blipFill>
          <p:spPr>
            <a:xfrm>
              <a:off x="5449529" y="3428999"/>
              <a:ext cx="4611329" cy="3062211"/>
            </a:xfrm>
            <a:prstGeom prst="rect">
              <a:avLst/>
            </a:prstGeom>
          </p:spPr>
        </p:pic>
        <p:pic>
          <p:nvPicPr>
            <p:cNvPr id="7" name="Picture 6">
              <a:extLst>
                <a:ext uri="{FF2B5EF4-FFF2-40B4-BE49-F238E27FC236}">
                  <a16:creationId xmlns:a16="http://schemas.microsoft.com/office/drawing/2014/main" id="{CF1F32FF-2ED1-2572-B543-D2C384A585CF}"/>
                </a:ext>
              </a:extLst>
            </p:cNvPr>
            <p:cNvPicPr>
              <a:picLocks noChangeAspect="1"/>
            </p:cNvPicPr>
            <p:nvPr/>
          </p:nvPicPr>
          <p:blipFill>
            <a:blip r:embed="rId4"/>
            <a:stretch>
              <a:fillRect/>
            </a:stretch>
          </p:blipFill>
          <p:spPr>
            <a:xfrm>
              <a:off x="1128039" y="4198374"/>
              <a:ext cx="1003103" cy="1000531"/>
            </a:xfrm>
            <a:prstGeom prst="rect">
              <a:avLst/>
            </a:prstGeom>
          </p:spPr>
        </p:pic>
        <p:pic>
          <p:nvPicPr>
            <p:cNvPr id="8" name="Picture 7">
              <a:extLst>
                <a:ext uri="{FF2B5EF4-FFF2-40B4-BE49-F238E27FC236}">
                  <a16:creationId xmlns:a16="http://schemas.microsoft.com/office/drawing/2014/main" id="{8C270F8A-6DC8-FDD0-160D-F5A9A0A1AAEA}"/>
                </a:ext>
              </a:extLst>
            </p:cNvPr>
            <p:cNvPicPr>
              <a:picLocks noChangeAspect="1"/>
            </p:cNvPicPr>
            <p:nvPr/>
          </p:nvPicPr>
          <p:blipFill>
            <a:blip r:embed="rId5"/>
            <a:stretch>
              <a:fillRect/>
            </a:stretch>
          </p:blipFill>
          <p:spPr>
            <a:xfrm>
              <a:off x="2544097" y="4001294"/>
              <a:ext cx="1036909" cy="1463225"/>
            </a:xfrm>
            <a:prstGeom prst="rect">
              <a:avLst/>
            </a:prstGeom>
          </p:spPr>
        </p:pic>
        <p:pic>
          <p:nvPicPr>
            <p:cNvPr id="9" name="Picture 8">
              <a:extLst>
                <a:ext uri="{FF2B5EF4-FFF2-40B4-BE49-F238E27FC236}">
                  <a16:creationId xmlns:a16="http://schemas.microsoft.com/office/drawing/2014/main" id="{FA089329-EC76-A2DD-6FE8-0624682BC3A2}"/>
                </a:ext>
              </a:extLst>
            </p:cNvPr>
            <p:cNvPicPr>
              <a:picLocks noChangeAspect="1"/>
            </p:cNvPicPr>
            <p:nvPr/>
          </p:nvPicPr>
          <p:blipFill>
            <a:blip r:embed="rId6"/>
            <a:stretch>
              <a:fillRect/>
            </a:stretch>
          </p:blipFill>
          <p:spPr>
            <a:xfrm>
              <a:off x="4156587" y="4164539"/>
              <a:ext cx="896308" cy="1034366"/>
            </a:xfrm>
            <a:prstGeom prst="rect">
              <a:avLst/>
            </a:prstGeom>
          </p:spPr>
        </p:pic>
        <p:pic>
          <p:nvPicPr>
            <p:cNvPr id="10" name="Picture 17">
              <a:extLst>
                <a:ext uri="{FF2B5EF4-FFF2-40B4-BE49-F238E27FC236}">
                  <a16:creationId xmlns:a16="http://schemas.microsoft.com/office/drawing/2014/main" id="{250C8C00-68D1-A0DD-BB79-B31532EFE01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04541" y="4198374"/>
              <a:ext cx="1037930" cy="103793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B1E3DC53-531A-0322-203C-059967637E5C}"/>
                </a:ext>
              </a:extLst>
            </p:cNvPr>
            <p:cNvPicPr>
              <a:picLocks noChangeAspect="1"/>
            </p:cNvPicPr>
            <p:nvPr/>
          </p:nvPicPr>
          <p:blipFill>
            <a:blip r:embed="rId8"/>
            <a:stretch>
              <a:fillRect/>
            </a:stretch>
          </p:blipFill>
          <p:spPr>
            <a:xfrm>
              <a:off x="7220030" y="4103686"/>
              <a:ext cx="972305" cy="1227306"/>
            </a:xfrm>
            <a:prstGeom prst="rect">
              <a:avLst/>
            </a:prstGeom>
          </p:spPr>
        </p:pic>
        <p:pic>
          <p:nvPicPr>
            <p:cNvPr id="12" name="Picture 11">
              <a:extLst>
                <a:ext uri="{FF2B5EF4-FFF2-40B4-BE49-F238E27FC236}">
                  <a16:creationId xmlns:a16="http://schemas.microsoft.com/office/drawing/2014/main" id="{EF84DFC9-F1F9-4D44-1BB1-7253CA02F894}"/>
                </a:ext>
              </a:extLst>
            </p:cNvPr>
            <p:cNvPicPr>
              <a:picLocks noChangeAspect="1"/>
            </p:cNvPicPr>
            <p:nvPr/>
          </p:nvPicPr>
          <p:blipFill>
            <a:blip r:embed="rId9"/>
            <a:stretch>
              <a:fillRect/>
            </a:stretch>
          </p:blipFill>
          <p:spPr>
            <a:xfrm>
              <a:off x="8755138" y="4420865"/>
              <a:ext cx="887061" cy="593532"/>
            </a:xfrm>
            <a:prstGeom prst="rect">
              <a:avLst/>
            </a:prstGeom>
          </p:spPr>
        </p:pic>
      </p:grpSp>
      <p:sp>
        <p:nvSpPr>
          <p:cNvPr id="13" name="TextBox 12">
            <a:extLst>
              <a:ext uri="{FF2B5EF4-FFF2-40B4-BE49-F238E27FC236}">
                <a16:creationId xmlns:a16="http://schemas.microsoft.com/office/drawing/2014/main" id="{24F198F0-B71D-F7F7-1D26-788A5C075483}"/>
              </a:ext>
            </a:extLst>
          </p:cNvPr>
          <p:cNvSpPr txBox="1"/>
          <p:nvPr/>
        </p:nvSpPr>
        <p:spPr>
          <a:xfrm>
            <a:off x="8042668" y="6359326"/>
            <a:ext cx="3849155" cy="400110"/>
          </a:xfrm>
          <a:prstGeom prst="rect">
            <a:avLst/>
          </a:prstGeom>
          <a:noFill/>
        </p:spPr>
        <p:txBody>
          <a:bodyPr wrap="square">
            <a:spAutoFit/>
          </a:bodyPr>
          <a:lstStyle/>
          <a:p>
            <a:r>
              <a:rPr lang="en-GB" sz="1000"/>
              <a:t>Logos from post https://logo.com/blog/famous-logos</a:t>
            </a:r>
          </a:p>
          <a:p>
            <a:endParaRPr lang="en-GB" sz="1000"/>
          </a:p>
        </p:txBody>
      </p:sp>
    </p:spTree>
    <p:extLst>
      <p:ext uri="{BB962C8B-B14F-4D97-AF65-F5344CB8AC3E}">
        <p14:creationId xmlns:p14="http://schemas.microsoft.com/office/powerpoint/2010/main" val="34128893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13527C-2A1E-C6CF-5DF0-9E73BC30AB0B}"/>
              </a:ext>
            </a:extLst>
          </p:cNvPr>
          <p:cNvSpPr>
            <a:spLocks noGrp="1"/>
          </p:cNvSpPr>
          <p:nvPr>
            <p:ph type="ctrTitle"/>
          </p:nvPr>
        </p:nvSpPr>
        <p:spPr/>
        <p:txBody>
          <a:bodyPr>
            <a:noAutofit/>
          </a:bodyPr>
          <a:lstStyle/>
          <a:p>
            <a:pPr rtl="0" fontAlgn="base"/>
            <a:r>
              <a:rPr lang="en-GB" sz="4000" b="1" i="0" dirty="0">
                <a:solidFill>
                  <a:srgbClr val="0070C0"/>
                </a:solidFill>
                <a:effectLst/>
                <a:latin typeface="Arial" panose="020B0604020202020204" pitchFamily="34" charset="0"/>
                <a:cs typeface="Arial" panose="020B0604020202020204" pitchFamily="34" charset="0"/>
              </a:rPr>
              <a:t>European Week of Languages 2025</a:t>
            </a:r>
            <a:br>
              <a:rPr lang="en-GB" sz="4000" b="1" i="0" dirty="0">
                <a:solidFill>
                  <a:srgbClr val="0070C0"/>
                </a:solidFill>
                <a:effectLst/>
                <a:latin typeface="Arial" panose="020B0604020202020204" pitchFamily="34" charset="0"/>
                <a:cs typeface="Arial" panose="020B0604020202020204" pitchFamily="34" charset="0"/>
              </a:rPr>
            </a:br>
            <a:r>
              <a:rPr lang="en-GB" sz="4000" b="0" i="0" dirty="0">
                <a:solidFill>
                  <a:srgbClr val="0070C0"/>
                </a:solidFill>
                <a:effectLst/>
                <a:latin typeface="Arial" panose="020B0604020202020204" pitchFamily="34" charset="0"/>
                <a:cs typeface="Arial" panose="020B0604020202020204" pitchFamily="34" charset="0"/>
              </a:rPr>
              <a:t> </a:t>
            </a:r>
            <a:br>
              <a:rPr lang="en-GB" sz="4000" b="0" i="0" dirty="0">
                <a:solidFill>
                  <a:srgbClr val="000000"/>
                </a:solidFill>
                <a:effectLst/>
                <a:latin typeface="Arial" panose="020B0604020202020204" pitchFamily="34" charset="0"/>
                <a:cs typeface="Arial" panose="020B0604020202020204" pitchFamily="34" charset="0"/>
              </a:rPr>
            </a:br>
            <a:r>
              <a:rPr lang="en-GB" sz="4000" b="1" i="0" dirty="0">
                <a:solidFill>
                  <a:srgbClr val="FF00FF"/>
                </a:solidFill>
                <a:effectLst/>
                <a:latin typeface="Arial" panose="020B0604020202020204" pitchFamily="34" charset="0"/>
                <a:cs typeface="Arial" panose="020B0604020202020204" pitchFamily="34" charset="0"/>
              </a:rPr>
              <a:t>Languages Open Hearts and Minds</a:t>
            </a:r>
            <a:r>
              <a:rPr lang="en-GB" sz="4000" b="0" i="0" dirty="0">
                <a:solidFill>
                  <a:srgbClr val="FF00FF"/>
                </a:solidFill>
                <a:effectLst/>
                <a:latin typeface="Arial" panose="020B0604020202020204" pitchFamily="34" charset="0"/>
                <a:cs typeface="Arial" panose="020B0604020202020204" pitchFamily="34" charset="0"/>
              </a:rPr>
              <a:t> </a:t>
            </a:r>
            <a:br>
              <a:rPr lang="en-GB" sz="4000" b="0" i="0" dirty="0">
                <a:solidFill>
                  <a:srgbClr val="000000"/>
                </a:solidFill>
                <a:effectLst/>
                <a:latin typeface="Arial" panose="020B0604020202020204" pitchFamily="34" charset="0"/>
                <a:cs typeface="Arial" panose="020B0604020202020204" pitchFamily="34" charset="0"/>
              </a:rPr>
            </a:br>
            <a:endParaRPr lang="en-GB" sz="4000" dirty="0">
              <a:latin typeface="Arial" panose="020B0604020202020204" pitchFamily="34" charset="0"/>
              <a:cs typeface="Arial" panose="020B0604020202020204" pitchFamily="34" charset="0"/>
            </a:endParaRPr>
          </a:p>
        </p:txBody>
      </p:sp>
      <p:pic>
        <p:nvPicPr>
          <p:cNvPr id="1026" name="Picture 2">
            <a:extLst>
              <a:ext uri="{FF2B5EF4-FFF2-40B4-BE49-F238E27FC236}">
                <a16:creationId xmlns:a16="http://schemas.microsoft.com/office/drawing/2014/main" id="{27D6D7DB-F212-B2AE-8813-6E18723694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3602038"/>
            <a:ext cx="3086100" cy="24193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 close-up of a sign&#10;&#10;AI-generated content may be incorrect.">
            <a:extLst>
              <a:ext uri="{FF2B5EF4-FFF2-40B4-BE49-F238E27FC236}">
                <a16:creationId xmlns:a16="http://schemas.microsoft.com/office/drawing/2014/main" id="{539AD75D-EA40-E60D-9465-B164975BE7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13350" y="4030663"/>
            <a:ext cx="5829300" cy="1438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04974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03487A-2249-9188-FF0A-5B9630482D04}"/>
              </a:ext>
            </a:extLst>
          </p:cNvPr>
          <p:cNvSpPr>
            <a:spLocks noGrp="1"/>
          </p:cNvSpPr>
          <p:nvPr>
            <p:ph type="title"/>
          </p:nvPr>
        </p:nvSpPr>
        <p:spPr/>
        <p:txBody>
          <a:bodyPr/>
          <a:lstStyle/>
          <a:p>
            <a:pPr algn="ctr"/>
            <a:r>
              <a:rPr lang="en-GB" b="1" dirty="0">
                <a:solidFill>
                  <a:srgbClr val="0070C0"/>
                </a:solidFill>
              </a:rPr>
              <a:t>Home, Heritage and Community GCSEs 2025</a:t>
            </a:r>
          </a:p>
        </p:txBody>
      </p:sp>
      <p:graphicFrame>
        <p:nvGraphicFramePr>
          <p:cNvPr id="7" name="Content Placeholder 6">
            <a:extLst>
              <a:ext uri="{FF2B5EF4-FFF2-40B4-BE49-F238E27FC236}">
                <a16:creationId xmlns:a16="http://schemas.microsoft.com/office/drawing/2014/main" id="{011C4122-D3A4-AEEB-60BE-A0CFE3A7DBB6}"/>
              </a:ext>
            </a:extLst>
          </p:cNvPr>
          <p:cNvGraphicFramePr>
            <a:graphicFrameLocks noGrp="1"/>
          </p:cNvGraphicFramePr>
          <p:nvPr>
            <p:ph idx="1"/>
          </p:nvPr>
        </p:nvGraphicFramePr>
        <p:xfrm>
          <a:off x="2978150" y="2215356"/>
          <a:ext cx="6235700" cy="3571875"/>
        </p:xfrm>
        <a:graphic>
          <a:graphicData uri="http://schemas.openxmlformats.org/drawingml/2006/table">
            <a:tbl>
              <a:tblPr/>
              <a:tblGrid>
                <a:gridCol w="1662642">
                  <a:extLst>
                    <a:ext uri="{9D8B030D-6E8A-4147-A177-3AD203B41FA5}">
                      <a16:colId xmlns:a16="http://schemas.microsoft.com/office/drawing/2014/main" val="2787724109"/>
                    </a:ext>
                  </a:extLst>
                </a:gridCol>
                <a:gridCol w="2875579">
                  <a:extLst>
                    <a:ext uri="{9D8B030D-6E8A-4147-A177-3AD203B41FA5}">
                      <a16:colId xmlns:a16="http://schemas.microsoft.com/office/drawing/2014/main" val="2854365771"/>
                    </a:ext>
                  </a:extLst>
                </a:gridCol>
                <a:gridCol w="1697479">
                  <a:extLst>
                    <a:ext uri="{9D8B030D-6E8A-4147-A177-3AD203B41FA5}">
                      <a16:colId xmlns:a16="http://schemas.microsoft.com/office/drawing/2014/main" val="2237727155"/>
                    </a:ext>
                  </a:extLst>
                </a:gridCol>
              </a:tblGrid>
              <a:tr h="200025">
                <a:tc>
                  <a:txBody>
                    <a:bodyPr/>
                    <a:lstStyle/>
                    <a:p>
                      <a:pPr algn="l" fontAlgn="b"/>
                      <a:r>
                        <a:rPr lang="en-GB" sz="1200" b="0" i="0" u="none" strike="noStrike">
                          <a:solidFill>
                            <a:srgbClr val="000000"/>
                          </a:solidFill>
                          <a:effectLst/>
                          <a:latin typeface="Arial" panose="020B0604020202020204" pitchFamily="34" charset="0"/>
                        </a:rPr>
                        <a:t>French </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200" b="0" i="0" u="none" strike="noStrike">
                          <a:solidFill>
                            <a:srgbClr val="000000"/>
                          </a:solidFill>
                          <a:effectLst/>
                          <a:latin typeface="Arial" panose="020B0604020202020204" pitchFamily="34" charset="0"/>
                        </a:rPr>
                        <a:t>Amina Fares </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GB" sz="1200" b="0" i="0" u="none" strike="noStrike">
                          <a:solidFill>
                            <a:srgbClr val="000000"/>
                          </a:solidFill>
                          <a:effectLst/>
                          <a:latin typeface="Arial" panose="020B0604020202020204" pitchFamily="34" charset="0"/>
                        </a:rPr>
                        <a:t>10G</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59901353"/>
                  </a:ext>
                </a:extLst>
              </a:tr>
              <a:tr h="200025">
                <a:tc>
                  <a:txBody>
                    <a:bodyPr/>
                    <a:lstStyle/>
                    <a:p>
                      <a:pPr algn="l" fontAlgn="b"/>
                      <a:r>
                        <a:rPr lang="en-GB" sz="1200" b="0" i="0" u="none" strike="noStrike">
                          <a:solidFill>
                            <a:srgbClr val="000000"/>
                          </a:solidFill>
                          <a:effectLst/>
                          <a:latin typeface="Arial" panose="020B0604020202020204" pitchFamily="34" charset="0"/>
                        </a:rPr>
                        <a:t>French </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GB" sz="1200" b="0" i="0" u="none" strike="noStrike">
                          <a:solidFill>
                            <a:srgbClr val="000000"/>
                          </a:solidFill>
                          <a:effectLst/>
                          <a:latin typeface="Arial" panose="020B0604020202020204" pitchFamily="34" charset="0"/>
                        </a:rPr>
                        <a:t>Elizabeth Mountford,</a:t>
                      </a: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GB" sz="1200" b="0" i="0" u="none" strike="noStrike">
                          <a:solidFill>
                            <a:srgbClr val="000000"/>
                          </a:solidFill>
                          <a:effectLst/>
                          <a:latin typeface="Arial" panose="020B0604020202020204" pitchFamily="34" charset="0"/>
                        </a:rPr>
                        <a:t>9R</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85677008"/>
                  </a:ext>
                </a:extLst>
              </a:tr>
              <a:tr h="200025">
                <a:tc>
                  <a:txBody>
                    <a:bodyPr/>
                    <a:lstStyle/>
                    <a:p>
                      <a:pPr algn="l" fontAlgn="b"/>
                      <a:r>
                        <a:rPr lang="en-GB" sz="1200" b="0" i="0" u="none" strike="noStrike">
                          <a:solidFill>
                            <a:srgbClr val="000000"/>
                          </a:solidFill>
                          <a:effectLst/>
                          <a:latin typeface="Arial" panose="020B0604020202020204" pitchFamily="34" charset="0"/>
                        </a:rPr>
                        <a:t>Portuguese </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200" b="0" i="0" u="none" strike="noStrike" dirty="0">
                          <a:solidFill>
                            <a:srgbClr val="000000"/>
                          </a:solidFill>
                          <a:effectLst/>
                          <a:latin typeface="Arial" panose="020B0604020202020204" pitchFamily="34" charset="0"/>
                        </a:rPr>
                        <a:t>Camila Oliva</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GB" sz="1200" b="0" i="0" u="none" strike="noStrike">
                          <a:solidFill>
                            <a:srgbClr val="000000"/>
                          </a:solidFill>
                          <a:effectLst/>
                          <a:latin typeface="Arial" panose="020B0604020202020204" pitchFamily="34" charset="0"/>
                        </a:rPr>
                        <a:t>9R</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02786887"/>
                  </a:ext>
                </a:extLst>
              </a:tr>
              <a:tr h="200025">
                <a:tc>
                  <a:txBody>
                    <a:bodyPr/>
                    <a:lstStyle/>
                    <a:p>
                      <a:pPr algn="l" fontAlgn="b"/>
                      <a:r>
                        <a:rPr lang="en-GB" sz="1200" b="0" i="0" u="none" strike="noStrike">
                          <a:solidFill>
                            <a:srgbClr val="000000"/>
                          </a:solidFill>
                          <a:effectLst/>
                          <a:latin typeface="Arial" panose="020B0604020202020204" pitchFamily="34" charset="0"/>
                        </a:rPr>
                        <a:t>Japanese</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GB" sz="1200" b="0" i="0" u="none" strike="noStrike">
                          <a:solidFill>
                            <a:srgbClr val="000000"/>
                          </a:solidFill>
                          <a:effectLst/>
                          <a:latin typeface="Arial" panose="020B0604020202020204" pitchFamily="34" charset="0"/>
                        </a:rPr>
                        <a:t>Hana Kozuma-Lewis </a:t>
                      </a: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GB" sz="1200" b="0" i="0" u="none" strike="noStrike">
                          <a:solidFill>
                            <a:srgbClr val="000000"/>
                          </a:solidFill>
                          <a:effectLst/>
                          <a:latin typeface="Arial" panose="020B0604020202020204" pitchFamily="34" charset="0"/>
                        </a:rPr>
                        <a:t>10R</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74577480"/>
                  </a:ext>
                </a:extLst>
              </a:tr>
              <a:tr h="200025">
                <a:tc>
                  <a:txBody>
                    <a:bodyPr/>
                    <a:lstStyle/>
                    <a:p>
                      <a:pPr algn="l" fontAlgn="b"/>
                      <a:r>
                        <a:rPr lang="en-GB" sz="1200" b="0" i="0" u="none" strike="noStrike">
                          <a:solidFill>
                            <a:srgbClr val="000000"/>
                          </a:solidFill>
                          <a:effectLst/>
                          <a:latin typeface="Arial" panose="020B0604020202020204" pitchFamily="34" charset="0"/>
                        </a:rPr>
                        <a:t>Russian</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200" b="0" i="0" u="none" strike="noStrike">
                          <a:solidFill>
                            <a:srgbClr val="000000"/>
                          </a:solidFill>
                          <a:effectLst/>
                          <a:latin typeface="Arial" panose="020B0604020202020204" pitchFamily="34" charset="0"/>
                        </a:rPr>
                        <a:t>Anna Antypenko </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GB" sz="1200" b="0" i="0" u="none" strike="noStrike">
                          <a:solidFill>
                            <a:srgbClr val="000000"/>
                          </a:solidFill>
                          <a:effectLst/>
                          <a:latin typeface="Arial" panose="020B0604020202020204" pitchFamily="34" charset="0"/>
                        </a:rPr>
                        <a:t>10C</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15835788"/>
                  </a:ext>
                </a:extLst>
              </a:tr>
              <a:tr h="200025">
                <a:tc>
                  <a:txBody>
                    <a:bodyPr/>
                    <a:lstStyle/>
                    <a:p>
                      <a:pPr algn="l" fontAlgn="b"/>
                      <a:r>
                        <a:rPr lang="en-GB" sz="1200" b="0" i="0" u="none" strike="noStrike">
                          <a:solidFill>
                            <a:srgbClr val="000000"/>
                          </a:solidFill>
                          <a:effectLst/>
                          <a:latin typeface="Arial" panose="020B0604020202020204" pitchFamily="34" charset="0"/>
                        </a:rPr>
                        <a:t>Russian </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200" b="0" i="0" u="none" strike="noStrike">
                          <a:solidFill>
                            <a:srgbClr val="26282A"/>
                          </a:solidFill>
                          <a:effectLst/>
                          <a:latin typeface="Arial" panose="020B0604020202020204" pitchFamily="34" charset="0"/>
                        </a:rPr>
                        <a:t>Ksenia Lloyd</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GB" sz="1200" b="0" i="0" u="none" strike="noStrike">
                          <a:solidFill>
                            <a:srgbClr val="000000"/>
                          </a:solidFill>
                          <a:effectLst/>
                          <a:latin typeface="Arial" panose="020B0604020202020204" pitchFamily="34" charset="0"/>
                        </a:rPr>
                        <a:t>8C</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01562673"/>
                  </a:ext>
                </a:extLst>
              </a:tr>
              <a:tr h="200025">
                <a:tc>
                  <a:txBody>
                    <a:bodyPr/>
                    <a:lstStyle/>
                    <a:p>
                      <a:pPr algn="l" fontAlgn="b"/>
                      <a:r>
                        <a:rPr lang="en-GB" sz="1200" b="0" i="0" u="none" strike="noStrike">
                          <a:solidFill>
                            <a:srgbClr val="000000"/>
                          </a:solidFill>
                          <a:effectLst/>
                          <a:latin typeface="Arial" panose="020B0604020202020204" pitchFamily="34" charset="0"/>
                        </a:rPr>
                        <a:t>Mandarin </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200" b="0" i="0" u="none" strike="noStrike">
                          <a:solidFill>
                            <a:srgbClr val="000000"/>
                          </a:solidFill>
                          <a:effectLst/>
                          <a:latin typeface="Arial" panose="020B0604020202020204" pitchFamily="34" charset="0"/>
                        </a:rPr>
                        <a:t>Yu Qing Yi </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GB" sz="1200" b="0" i="0" u="none" strike="noStrike">
                          <a:solidFill>
                            <a:srgbClr val="000000"/>
                          </a:solidFill>
                          <a:effectLst/>
                          <a:latin typeface="Arial" panose="020B0604020202020204" pitchFamily="34" charset="0"/>
                        </a:rPr>
                        <a:t>10Y</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52548813"/>
                  </a:ext>
                </a:extLst>
              </a:tr>
              <a:tr h="200025">
                <a:tc>
                  <a:txBody>
                    <a:bodyPr/>
                    <a:lstStyle/>
                    <a:p>
                      <a:pPr algn="l" fontAlgn="b"/>
                      <a:r>
                        <a:rPr lang="en-GB" sz="1200" b="0" i="0" u="none" strike="noStrike">
                          <a:solidFill>
                            <a:srgbClr val="000000"/>
                          </a:solidFill>
                          <a:effectLst/>
                          <a:latin typeface="Arial" panose="020B0604020202020204" pitchFamily="34" charset="0"/>
                        </a:rPr>
                        <a:t>Polish </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200" b="0" i="0" u="none" strike="noStrike">
                          <a:solidFill>
                            <a:srgbClr val="000000"/>
                          </a:solidFill>
                          <a:effectLst/>
                          <a:latin typeface="Arial" panose="020B0604020202020204" pitchFamily="34" charset="0"/>
                        </a:rPr>
                        <a:t>Nicole Godlewska </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GB" sz="1200" b="0" i="0" u="none" strike="noStrike">
                          <a:solidFill>
                            <a:srgbClr val="000000"/>
                          </a:solidFill>
                          <a:effectLst/>
                          <a:latin typeface="Arial" panose="020B0604020202020204" pitchFamily="34" charset="0"/>
                        </a:rPr>
                        <a:t>11H</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32879308"/>
                  </a:ext>
                </a:extLst>
              </a:tr>
              <a:tr h="200025">
                <a:tc>
                  <a:txBody>
                    <a:bodyPr/>
                    <a:lstStyle/>
                    <a:p>
                      <a:pPr algn="l" fontAlgn="b"/>
                      <a:r>
                        <a:rPr lang="en-GB" sz="1200" b="0" i="0" u="none" strike="noStrike">
                          <a:solidFill>
                            <a:srgbClr val="000000"/>
                          </a:solidFill>
                          <a:effectLst/>
                          <a:latin typeface="Arial" panose="020B0604020202020204" pitchFamily="34" charset="0"/>
                        </a:rPr>
                        <a:t>Italian </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200" b="0" i="0" u="none" strike="noStrike">
                          <a:solidFill>
                            <a:srgbClr val="000000"/>
                          </a:solidFill>
                          <a:effectLst/>
                          <a:latin typeface="Arial" panose="020B0604020202020204" pitchFamily="34" charset="0"/>
                        </a:rPr>
                        <a:t>Isabella PENNYCUICK </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GB" sz="1200" b="0" i="0" u="none" strike="noStrike">
                          <a:solidFill>
                            <a:srgbClr val="000000"/>
                          </a:solidFill>
                          <a:effectLst/>
                          <a:latin typeface="Arial" panose="020B0604020202020204" pitchFamily="34" charset="0"/>
                        </a:rPr>
                        <a:t>9C</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52296566"/>
                  </a:ext>
                </a:extLst>
              </a:tr>
              <a:tr h="200025">
                <a:tc>
                  <a:txBody>
                    <a:bodyPr/>
                    <a:lstStyle/>
                    <a:p>
                      <a:pPr algn="l" fontAlgn="b"/>
                      <a:r>
                        <a:rPr lang="en-GB" sz="1200" b="0" i="0" u="none" strike="noStrike">
                          <a:solidFill>
                            <a:srgbClr val="000000"/>
                          </a:solidFill>
                          <a:effectLst/>
                          <a:latin typeface="Arial" panose="020B0604020202020204" pitchFamily="34" charset="0"/>
                        </a:rPr>
                        <a:t>Italian </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200" b="0" i="0" u="none" strike="noStrike">
                          <a:solidFill>
                            <a:srgbClr val="000000"/>
                          </a:solidFill>
                          <a:effectLst/>
                          <a:latin typeface="Arial" panose="020B0604020202020204" pitchFamily="34" charset="0"/>
                        </a:rPr>
                        <a:t>Anna Garrido </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GB" sz="1200" b="0" i="0" u="none" strike="noStrike">
                          <a:solidFill>
                            <a:srgbClr val="000000"/>
                          </a:solidFill>
                          <a:effectLst/>
                          <a:latin typeface="Arial" panose="020B0604020202020204" pitchFamily="34" charset="0"/>
                        </a:rPr>
                        <a:t>10C</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37971079"/>
                  </a:ext>
                </a:extLst>
              </a:tr>
              <a:tr h="200025">
                <a:tc>
                  <a:txBody>
                    <a:bodyPr/>
                    <a:lstStyle/>
                    <a:p>
                      <a:pPr algn="l" fontAlgn="b"/>
                      <a:r>
                        <a:rPr lang="en-GB" sz="1200" b="0" i="0" u="none" strike="noStrike">
                          <a:solidFill>
                            <a:srgbClr val="000000"/>
                          </a:solidFill>
                          <a:effectLst/>
                          <a:latin typeface="Arial" panose="020B0604020202020204" pitchFamily="34" charset="0"/>
                        </a:rPr>
                        <a:t>Spanish </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200" b="0" i="0" u="none" strike="noStrike">
                          <a:solidFill>
                            <a:srgbClr val="000000"/>
                          </a:solidFill>
                          <a:effectLst/>
                          <a:latin typeface="Arial" panose="020B0604020202020204" pitchFamily="34" charset="0"/>
                        </a:rPr>
                        <a:t>Bianca Vega Zapata </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GB" sz="1200" b="0" i="0" u="none" strike="noStrike">
                          <a:solidFill>
                            <a:srgbClr val="000000"/>
                          </a:solidFill>
                          <a:effectLst/>
                          <a:latin typeface="Arial" panose="020B0604020202020204" pitchFamily="34" charset="0"/>
                        </a:rPr>
                        <a:t>10H</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31984673"/>
                  </a:ext>
                </a:extLst>
              </a:tr>
              <a:tr h="200025">
                <a:tc>
                  <a:txBody>
                    <a:bodyPr/>
                    <a:lstStyle/>
                    <a:p>
                      <a:pPr algn="l" fontAlgn="b"/>
                      <a:r>
                        <a:rPr lang="en-GB" sz="1200" b="0" i="0" u="none" strike="noStrike">
                          <a:solidFill>
                            <a:srgbClr val="000000"/>
                          </a:solidFill>
                          <a:effectLst/>
                          <a:latin typeface="Arial" panose="020B0604020202020204" pitchFamily="34" charset="0"/>
                        </a:rPr>
                        <a:t>Spanish </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200" b="0" i="0" u="none" strike="noStrike">
                          <a:solidFill>
                            <a:srgbClr val="000000"/>
                          </a:solidFill>
                          <a:effectLst/>
                          <a:latin typeface="Arial" panose="020B0604020202020204" pitchFamily="34" charset="0"/>
                        </a:rPr>
                        <a:t>Olivia de Gouais</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GB" sz="1100" b="0" i="0" u="none" strike="noStrike">
                          <a:solidFill>
                            <a:srgbClr val="000000"/>
                          </a:solidFill>
                          <a:effectLst/>
                          <a:latin typeface="Arial" panose="020B0604020202020204" pitchFamily="34" charset="0"/>
                        </a:rPr>
                        <a:t>10R</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917956837"/>
                  </a:ext>
                </a:extLst>
              </a:tr>
              <a:tr h="200025">
                <a:tc>
                  <a:txBody>
                    <a:bodyPr/>
                    <a:lstStyle/>
                    <a:p>
                      <a:pPr algn="l" fontAlgn="b"/>
                      <a:r>
                        <a:rPr lang="en-GB" sz="1200" b="0" i="0" u="none" strike="noStrike">
                          <a:solidFill>
                            <a:srgbClr val="000000"/>
                          </a:solidFill>
                          <a:effectLst/>
                          <a:latin typeface="Arial" panose="020B0604020202020204" pitchFamily="34" charset="0"/>
                        </a:rPr>
                        <a:t>Spanish </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GB" sz="1200" b="0" i="0" u="none" strike="noStrike">
                          <a:solidFill>
                            <a:srgbClr val="000000"/>
                          </a:solidFill>
                          <a:effectLst/>
                          <a:latin typeface="Aptos" panose="020B0004020202020204" pitchFamily="34" charset="0"/>
                        </a:rPr>
                        <a:t>Ariane Berraquero de Matharel</a:t>
                      </a: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GB" sz="1200" b="0" i="0" u="none" strike="noStrike">
                          <a:solidFill>
                            <a:srgbClr val="000000"/>
                          </a:solidFill>
                          <a:effectLst/>
                          <a:latin typeface="Arial" panose="020B0604020202020204" pitchFamily="34" charset="0"/>
                        </a:rPr>
                        <a:t>9G</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27063366"/>
                  </a:ext>
                </a:extLst>
              </a:tr>
              <a:tr h="200025">
                <a:tc>
                  <a:txBody>
                    <a:bodyPr/>
                    <a:lstStyle/>
                    <a:p>
                      <a:pPr algn="l" fontAlgn="b"/>
                      <a:r>
                        <a:rPr lang="en-GB" sz="1200" b="0" i="0" u="none" strike="noStrike">
                          <a:solidFill>
                            <a:srgbClr val="000000"/>
                          </a:solidFill>
                          <a:effectLst/>
                          <a:latin typeface="Arial" panose="020B0604020202020204" pitchFamily="34" charset="0"/>
                        </a:rPr>
                        <a:t>Spanish </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200" b="0" i="0" u="none" strike="noStrike">
                          <a:solidFill>
                            <a:srgbClr val="000000"/>
                          </a:solidFill>
                          <a:effectLst/>
                          <a:latin typeface="Arial" panose="020B0604020202020204" pitchFamily="34" charset="0"/>
                        </a:rPr>
                        <a:t>Ivy Hernandez-Taylor </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GB" sz="1200" b="0" i="0" u="none" strike="noStrike">
                          <a:solidFill>
                            <a:srgbClr val="000000"/>
                          </a:solidFill>
                          <a:effectLst/>
                          <a:latin typeface="Arial" panose="020B0604020202020204" pitchFamily="34" charset="0"/>
                        </a:rPr>
                        <a:t>10R</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435206436"/>
                  </a:ext>
                </a:extLst>
              </a:tr>
              <a:tr h="200025">
                <a:tc>
                  <a:txBody>
                    <a:bodyPr/>
                    <a:lstStyle/>
                    <a:p>
                      <a:pPr algn="l" fontAlgn="b"/>
                      <a:r>
                        <a:rPr lang="en-GB" sz="1200" b="0" i="0" u="none" strike="noStrike">
                          <a:solidFill>
                            <a:srgbClr val="000000"/>
                          </a:solidFill>
                          <a:effectLst/>
                          <a:latin typeface="Arial" panose="020B0604020202020204" pitchFamily="34" charset="0"/>
                        </a:rPr>
                        <a:t>Persian / Farsi</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200" b="0" i="0" u="none" strike="noStrike">
                          <a:solidFill>
                            <a:srgbClr val="000000"/>
                          </a:solidFill>
                          <a:effectLst/>
                          <a:latin typeface="Arial" panose="020B0604020202020204" pitchFamily="34" charset="0"/>
                        </a:rPr>
                        <a:t>Parnian Zaerimotlagh</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GB" sz="1200" b="0" i="0" u="none" strike="noStrike" dirty="0">
                          <a:solidFill>
                            <a:srgbClr val="000000"/>
                          </a:solidFill>
                          <a:effectLst/>
                          <a:latin typeface="Arial" panose="020B0604020202020204" pitchFamily="34" charset="0"/>
                        </a:rPr>
                        <a:t>11H</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3531305530"/>
                  </a:ext>
                </a:extLst>
              </a:tr>
            </a:tbl>
          </a:graphicData>
        </a:graphic>
      </p:graphicFrame>
    </p:spTree>
    <p:extLst>
      <p:ext uri="{BB962C8B-B14F-4D97-AF65-F5344CB8AC3E}">
        <p14:creationId xmlns:p14="http://schemas.microsoft.com/office/powerpoint/2010/main" val="13790177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462E5E-F9D2-51D2-18C3-CA66B6A52A33}"/>
              </a:ext>
            </a:extLst>
          </p:cNvPr>
          <p:cNvSpPr>
            <a:spLocks noGrp="1"/>
          </p:cNvSpPr>
          <p:nvPr>
            <p:ph type="title"/>
          </p:nvPr>
        </p:nvSpPr>
        <p:spPr/>
        <p:txBody>
          <a:bodyPr/>
          <a:lstStyle/>
          <a:p>
            <a:pPr algn="ctr"/>
            <a:r>
              <a:rPr lang="en-GB" b="1" dirty="0">
                <a:solidFill>
                  <a:srgbClr val="0070C0"/>
                </a:solidFill>
                <a:latin typeface="Arial" panose="020B0604020202020204" pitchFamily="34" charset="0"/>
                <a:cs typeface="Arial" panose="020B0604020202020204" pitchFamily="34" charset="0"/>
              </a:rPr>
              <a:t>Competitions</a:t>
            </a:r>
            <a:br>
              <a:rPr lang="en-GB" b="1" dirty="0">
                <a:solidFill>
                  <a:srgbClr val="0070C0"/>
                </a:solidFill>
                <a:latin typeface="Arial" panose="020B0604020202020204" pitchFamily="34" charset="0"/>
                <a:cs typeface="Arial" panose="020B0604020202020204" pitchFamily="34" charset="0"/>
              </a:rPr>
            </a:br>
            <a:endParaRPr lang="en-GB" b="1" dirty="0">
              <a:solidFill>
                <a:srgbClr val="0070C0"/>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977E02D1-24EA-46DE-4906-FDB41D2085CF}"/>
              </a:ext>
            </a:extLst>
          </p:cNvPr>
          <p:cNvSpPr>
            <a:spLocks noGrp="1"/>
          </p:cNvSpPr>
          <p:nvPr>
            <p:ph idx="1"/>
          </p:nvPr>
        </p:nvSpPr>
        <p:spPr/>
        <p:txBody>
          <a:bodyPr/>
          <a:lstStyle/>
          <a:p>
            <a:r>
              <a:rPr lang="en-GB" dirty="0"/>
              <a:t>London City of Languages Logo Design </a:t>
            </a:r>
          </a:p>
          <a:p>
            <a:r>
              <a:rPr lang="en-GB" dirty="0"/>
              <a:t>Islamic Tile Design </a:t>
            </a:r>
          </a:p>
          <a:p>
            <a:r>
              <a:rPr lang="en-GB" dirty="0"/>
              <a:t>GCH Family Cookbook </a:t>
            </a:r>
          </a:p>
          <a:p>
            <a:pPr marL="0" indent="0">
              <a:buNone/>
            </a:pPr>
            <a:endParaRPr lang="en-GB" dirty="0"/>
          </a:p>
          <a:p>
            <a:pPr marL="0" indent="0">
              <a:buNone/>
            </a:pPr>
            <a:endParaRPr lang="en-GB" dirty="0"/>
          </a:p>
        </p:txBody>
      </p:sp>
    </p:spTree>
    <p:extLst>
      <p:ext uri="{BB962C8B-B14F-4D97-AF65-F5344CB8AC3E}">
        <p14:creationId xmlns:p14="http://schemas.microsoft.com/office/powerpoint/2010/main" val="10624515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0BC1F6-0212-F2E7-E4C7-E7732AF03135}"/>
              </a:ext>
            </a:extLst>
          </p:cNvPr>
          <p:cNvSpPr>
            <a:spLocks noGrp="1"/>
          </p:cNvSpPr>
          <p:nvPr>
            <p:ph type="title"/>
          </p:nvPr>
        </p:nvSpPr>
        <p:spPr/>
        <p:txBody>
          <a:bodyPr/>
          <a:lstStyle/>
          <a:p>
            <a:pPr algn="ctr"/>
            <a:r>
              <a:rPr lang="en-GB" sz="4400" b="1" i="0" dirty="0">
                <a:solidFill>
                  <a:srgbClr val="0070C0"/>
                </a:solidFill>
                <a:effectLst/>
                <a:latin typeface="Arial Nova" panose="020F0502020204030204" pitchFamily="34" charset="0"/>
              </a:rPr>
              <a:t>Geometry, Art and the Arab World</a:t>
            </a:r>
            <a:r>
              <a:rPr lang="en-GB" sz="4400" b="0" i="0" dirty="0">
                <a:solidFill>
                  <a:srgbClr val="0070C0"/>
                </a:solidFill>
                <a:effectLst/>
                <a:latin typeface="Arial Nova" panose="020F0502020204030204" pitchFamily="34" charset="0"/>
              </a:rPr>
              <a:t> </a:t>
            </a:r>
            <a:endParaRPr lang="en-GB" dirty="0">
              <a:solidFill>
                <a:srgbClr val="0070C0"/>
              </a:solidFill>
            </a:endParaRPr>
          </a:p>
        </p:txBody>
      </p:sp>
      <p:pic>
        <p:nvPicPr>
          <p:cNvPr id="1026" name="Picture 2">
            <a:extLst>
              <a:ext uri="{FF2B5EF4-FFF2-40B4-BE49-F238E27FC236}">
                <a16:creationId xmlns:a16="http://schemas.microsoft.com/office/drawing/2014/main" id="{01DE6264-E52D-A6DB-3A90-9465A2CA1A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431925"/>
            <a:ext cx="6134100" cy="34385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E9EFD0AA-53C5-A748-CD13-B9B775C4C0C0}"/>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4937363" y="2506662"/>
            <a:ext cx="6645433"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93748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827AFA6-8C9A-FB2C-D8E2-F5D3EC4865A4}"/>
              </a:ext>
            </a:extLst>
          </p:cNvPr>
          <p:cNvSpPr>
            <a:spLocks noGrp="1"/>
          </p:cNvSpPr>
          <p:nvPr>
            <p:ph idx="1"/>
          </p:nvPr>
        </p:nvSpPr>
        <p:spPr>
          <a:xfrm>
            <a:off x="838200" y="262550"/>
            <a:ext cx="10515600" cy="5914413"/>
          </a:xfrm>
        </p:spPr>
        <p:txBody>
          <a:bodyPr/>
          <a:lstStyle/>
          <a:p>
            <a:pPr marL="0" indent="0">
              <a:buNone/>
            </a:pPr>
            <a:endParaRPr lang="en-GB" dirty="0"/>
          </a:p>
        </p:txBody>
      </p:sp>
      <p:sp>
        <p:nvSpPr>
          <p:cNvPr id="2" name="Rectangle 1">
            <a:extLst>
              <a:ext uri="{FF2B5EF4-FFF2-40B4-BE49-F238E27FC236}">
                <a16:creationId xmlns:a16="http://schemas.microsoft.com/office/drawing/2014/main" id="{85924A62-6BBF-B422-ABA2-786A1B6D4230}"/>
              </a:ext>
            </a:extLst>
          </p:cNvPr>
          <p:cNvSpPr/>
          <p:nvPr/>
        </p:nvSpPr>
        <p:spPr>
          <a:xfrm>
            <a:off x="3364089" y="699911"/>
            <a:ext cx="1772355" cy="19191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2649C3A7-8F32-03C6-4124-1CDA6D9443F5}"/>
              </a:ext>
            </a:extLst>
          </p:cNvPr>
          <p:cNvSpPr/>
          <p:nvPr/>
        </p:nvSpPr>
        <p:spPr>
          <a:xfrm>
            <a:off x="4402666" y="891822"/>
            <a:ext cx="1219201" cy="19191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25B01792-DD14-1D5C-9799-4B5B96793C78}"/>
              </a:ext>
            </a:extLst>
          </p:cNvPr>
          <p:cNvSpPr/>
          <p:nvPr/>
        </p:nvSpPr>
        <p:spPr>
          <a:xfrm>
            <a:off x="4555066" y="1044222"/>
            <a:ext cx="1219201" cy="19191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E78DDB44-D7D5-E663-B606-823ED9C90E3C}"/>
              </a:ext>
            </a:extLst>
          </p:cNvPr>
          <p:cNvSpPr/>
          <p:nvPr/>
        </p:nvSpPr>
        <p:spPr>
          <a:xfrm>
            <a:off x="4069643" y="852311"/>
            <a:ext cx="1219201" cy="16368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69C5F803-BE51-476B-3F5E-C9B055D09655}"/>
              </a:ext>
            </a:extLst>
          </p:cNvPr>
          <p:cNvSpPr/>
          <p:nvPr/>
        </p:nvSpPr>
        <p:spPr>
          <a:xfrm>
            <a:off x="2272583" y="1111955"/>
            <a:ext cx="3095283" cy="3696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67FC3753-CCB2-0A19-FABE-BD47F4493EE9}"/>
              </a:ext>
            </a:extLst>
          </p:cNvPr>
          <p:cNvSpPr/>
          <p:nvPr/>
        </p:nvSpPr>
        <p:spPr>
          <a:xfrm>
            <a:off x="4439354" y="1672508"/>
            <a:ext cx="1219201" cy="2522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0DF89174-DB05-27CC-1F88-076941CF53A9}"/>
              </a:ext>
            </a:extLst>
          </p:cNvPr>
          <p:cNvSpPr/>
          <p:nvPr/>
        </p:nvSpPr>
        <p:spPr>
          <a:xfrm>
            <a:off x="4651020" y="1935961"/>
            <a:ext cx="970847" cy="14957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52E1A6D4-96ED-5C26-6ABA-F61570C429BF}"/>
              </a:ext>
            </a:extLst>
          </p:cNvPr>
          <p:cNvSpPr/>
          <p:nvPr/>
        </p:nvSpPr>
        <p:spPr>
          <a:xfrm>
            <a:off x="4803420" y="2088361"/>
            <a:ext cx="970847" cy="14957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1FDB5B7E-DC34-371E-8B81-976F6B8D6106}"/>
              </a:ext>
            </a:extLst>
          </p:cNvPr>
          <p:cNvSpPr/>
          <p:nvPr/>
        </p:nvSpPr>
        <p:spPr>
          <a:xfrm>
            <a:off x="3270950" y="2110856"/>
            <a:ext cx="2096916" cy="3359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F8991F3E-9E5F-13DC-7496-5263ABE118D3}"/>
              </a:ext>
            </a:extLst>
          </p:cNvPr>
          <p:cNvSpPr/>
          <p:nvPr/>
        </p:nvSpPr>
        <p:spPr>
          <a:xfrm>
            <a:off x="2204892" y="2291476"/>
            <a:ext cx="1219201" cy="16368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823C82C7-C8DC-5375-838C-3940930E04C6}"/>
              </a:ext>
            </a:extLst>
          </p:cNvPr>
          <p:cNvSpPr/>
          <p:nvPr/>
        </p:nvSpPr>
        <p:spPr>
          <a:xfrm>
            <a:off x="2235889" y="3056067"/>
            <a:ext cx="2166777" cy="16368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C7A9B3B2-5AA8-F229-BB92-866BE6EF5B93}"/>
              </a:ext>
            </a:extLst>
          </p:cNvPr>
          <p:cNvSpPr/>
          <p:nvPr/>
        </p:nvSpPr>
        <p:spPr>
          <a:xfrm>
            <a:off x="3201089" y="3222179"/>
            <a:ext cx="2166777" cy="16368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DEA80C64-2493-32AA-C17C-2B1E0E434CD0}"/>
              </a:ext>
            </a:extLst>
          </p:cNvPr>
          <p:cNvSpPr/>
          <p:nvPr/>
        </p:nvSpPr>
        <p:spPr>
          <a:xfrm>
            <a:off x="3122065" y="3416912"/>
            <a:ext cx="2166777" cy="16368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24961DE9-AD1F-B384-BB88-5F31D94EE527}"/>
              </a:ext>
            </a:extLst>
          </p:cNvPr>
          <p:cNvSpPr/>
          <p:nvPr/>
        </p:nvSpPr>
        <p:spPr>
          <a:xfrm>
            <a:off x="3635714" y="3891361"/>
            <a:ext cx="1986154" cy="16368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93EE53BB-0FB0-3F3A-5F8B-61E8310F5186}"/>
              </a:ext>
            </a:extLst>
          </p:cNvPr>
          <p:cNvSpPr/>
          <p:nvPr/>
        </p:nvSpPr>
        <p:spPr>
          <a:xfrm>
            <a:off x="3076565" y="4110926"/>
            <a:ext cx="2545301" cy="16368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81668DAF-9B85-9854-02AF-394653F0E6C9}"/>
              </a:ext>
            </a:extLst>
          </p:cNvPr>
          <p:cNvSpPr/>
          <p:nvPr/>
        </p:nvSpPr>
        <p:spPr>
          <a:xfrm>
            <a:off x="2272583" y="4274615"/>
            <a:ext cx="3270261" cy="38971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882CAFDC-0DE5-204B-1192-C3499E9F9387}"/>
              </a:ext>
            </a:extLst>
          </p:cNvPr>
          <p:cNvSpPr/>
          <p:nvPr/>
        </p:nvSpPr>
        <p:spPr>
          <a:xfrm>
            <a:off x="3076565" y="4970926"/>
            <a:ext cx="2059879" cy="26309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31822423-7F79-57C2-94C6-2F0D891E08C6}"/>
              </a:ext>
            </a:extLst>
          </p:cNvPr>
          <p:cNvSpPr/>
          <p:nvPr/>
        </p:nvSpPr>
        <p:spPr>
          <a:xfrm>
            <a:off x="2952387" y="5165785"/>
            <a:ext cx="2511435" cy="26309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FBBA7C8B-08AB-ABDB-8744-8B42917350F1}"/>
              </a:ext>
            </a:extLst>
          </p:cNvPr>
          <p:cNvSpPr/>
          <p:nvPr/>
        </p:nvSpPr>
        <p:spPr>
          <a:xfrm>
            <a:off x="2272583" y="5427547"/>
            <a:ext cx="2511435" cy="14415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5020C495-4372-04A3-CD3B-2A1BB54D8B3B}"/>
              </a:ext>
            </a:extLst>
          </p:cNvPr>
          <p:cNvSpPr/>
          <p:nvPr/>
        </p:nvSpPr>
        <p:spPr>
          <a:xfrm>
            <a:off x="4555066" y="5765230"/>
            <a:ext cx="987778" cy="23200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2CE7F751-286E-0D75-15B1-90021670FDE5}"/>
              </a:ext>
            </a:extLst>
          </p:cNvPr>
          <p:cNvSpPr/>
          <p:nvPr/>
        </p:nvSpPr>
        <p:spPr>
          <a:xfrm>
            <a:off x="2213311" y="5951130"/>
            <a:ext cx="987778" cy="23200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8C299D80-BF74-0708-7982-94FA16640804}"/>
              </a:ext>
            </a:extLst>
          </p:cNvPr>
          <p:cNvSpPr/>
          <p:nvPr/>
        </p:nvSpPr>
        <p:spPr>
          <a:xfrm>
            <a:off x="8164337" y="1064762"/>
            <a:ext cx="987778" cy="23200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49EB56CC-6AD6-5130-5E98-D43E9D2C6D2A}"/>
              </a:ext>
            </a:extLst>
          </p:cNvPr>
          <p:cNvSpPr/>
          <p:nvPr/>
        </p:nvSpPr>
        <p:spPr>
          <a:xfrm>
            <a:off x="6900336" y="2062210"/>
            <a:ext cx="1943820" cy="38457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89022A83-0D77-2570-9AA8-C34C54DCFED6}"/>
              </a:ext>
            </a:extLst>
          </p:cNvPr>
          <p:cNvSpPr/>
          <p:nvPr/>
        </p:nvSpPr>
        <p:spPr>
          <a:xfrm>
            <a:off x="6612469" y="2855478"/>
            <a:ext cx="2621842" cy="3063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D71161F8-873D-EC96-1137-A81531A13549}"/>
              </a:ext>
            </a:extLst>
          </p:cNvPr>
          <p:cNvSpPr/>
          <p:nvPr/>
        </p:nvSpPr>
        <p:spPr>
          <a:xfrm>
            <a:off x="7743812" y="3306446"/>
            <a:ext cx="1408303" cy="3063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21F9AA0F-B075-B77B-1E6C-C01CDAC944EA}"/>
              </a:ext>
            </a:extLst>
          </p:cNvPr>
          <p:cNvSpPr/>
          <p:nvPr/>
        </p:nvSpPr>
        <p:spPr>
          <a:xfrm>
            <a:off x="5812176" y="3031218"/>
            <a:ext cx="1408303" cy="3063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852949AA-4243-3EA5-ED12-F2D42E8E1F3B}"/>
              </a:ext>
            </a:extLst>
          </p:cNvPr>
          <p:cNvSpPr/>
          <p:nvPr/>
        </p:nvSpPr>
        <p:spPr>
          <a:xfrm>
            <a:off x="6969107" y="4018258"/>
            <a:ext cx="2183008" cy="3063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25575B65-CD61-7B0B-B7F3-E44AF54DC5D8}"/>
              </a:ext>
            </a:extLst>
          </p:cNvPr>
          <p:cNvSpPr/>
          <p:nvPr/>
        </p:nvSpPr>
        <p:spPr>
          <a:xfrm>
            <a:off x="5812176" y="4274615"/>
            <a:ext cx="2183008" cy="3063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a:extLst>
              <a:ext uri="{FF2B5EF4-FFF2-40B4-BE49-F238E27FC236}">
                <a16:creationId xmlns:a16="http://schemas.microsoft.com/office/drawing/2014/main" id="{2FCE972D-062C-8E13-150A-69F399B65DD3}"/>
              </a:ext>
            </a:extLst>
          </p:cNvPr>
          <p:cNvSpPr/>
          <p:nvPr/>
        </p:nvSpPr>
        <p:spPr>
          <a:xfrm>
            <a:off x="7995184" y="5181038"/>
            <a:ext cx="1239127" cy="3063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a:extLst>
              <a:ext uri="{FF2B5EF4-FFF2-40B4-BE49-F238E27FC236}">
                <a16:creationId xmlns:a16="http://schemas.microsoft.com/office/drawing/2014/main" id="{4D789BE4-9950-17EA-6807-6594967387F4}"/>
              </a:ext>
            </a:extLst>
          </p:cNvPr>
          <p:cNvSpPr/>
          <p:nvPr/>
        </p:nvSpPr>
        <p:spPr>
          <a:xfrm>
            <a:off x="5790490" y="5346436"/>
            <a:ext cx="1239127" cy="3063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a:extLst>
              <a:ext uri="{FF2B5EF4-FFF2-40B4-BE49-F238E27FC236}">
                <a16:creationId xmlns:a16="http://schemas.microsoft.com/office/drawing/2014/main" id="{B8ED0E9A-F4DA-68C7-FFAC-983F52EE7AF6}"/>
              </a:ext>
            </a:extLst>
          </p:cNvPr>
          <p:cNvSpPr/>
          <p:nvPr/>
        </p:nvSpPr>
        <p:spPr>
          <a:xfrm>
            <a:off x="5785534" y="1238686"/>
            <a:ext cx="1219201" cy="2522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6" name="Picture 35">
            <a:extLst>
              <a:ext uri="{FF2B5EF4-FFF2-40B4-BE49-F238E27FC236}">
                <a16:creationId xmlns:a16="http://schemas.microsoft.com/office/drawing/2014/main" id="{F5BABC71-B479-3323-9C59-C082929EA927}"/>
              </a:ext>
            </a:extLst>
          </p:cNvPr>
          <p:cNvPicPr>
            <a:picLocks noChangeAspect="1"/>
          </p:cNvPicPr>
          <p:nvPr/>
        </p:nvPicPr>
        <p:blipFill>
          <a:blip r:embed="rId3"/>
          <a:stretch>
            <a:fillRect/>
          </a:stretch>
        </p:blipFill>
        <p:spPr>
          <a:xfrm>
            <a:off x="3747613" y="428661"/>
            <a:ext cx="4375046" cy="5914414"/>
          </a:xfrm>
          <a:prstGeom prst="rect">
            <a:avLst/>
          </a:prstGeom>
        </p:spPr>
      </p:pic>
    </p:spTree>
    <p:extLst>
      <p:ext uri="{BB962C8B-B14F-4D97-AF65-F5344CB8AC3E}">
        <p14:creationId xmlns:p14="http://schemas.microsoft.com/office/powerpoint/2010/main" val="39858354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A11332-B023-ECEB-AC9B-956BEA4359FD}"/>
              </a:ext>
            </a:extLst>
          </p:cNvPr>
          <p:cNvSpPr>
            <a:spLocks noGrp="1"/>
          </p:cNvSpPr>
          <p:nvPr>
            <p:ph type="title"/>
          </p:nvPr>
        </p:nvSpPr>
        <p:spPr/>
        <p:txBody>
          <a:bodyPr/>
          <a:lstStyle/>
          <a:p>
            <a:endParaRPr lang="en-GB" dirty="0"/>
          </a:p>
        </p:txBody>
      </p:sp>
      <p:sp>
        <p:nvSpPr>
          <p:cNvPr id="3" name="Content Placeholder 2">
            <a:extLst>
              <a:ext uri="{FF2B5EF4-FFF2-40B4-BE49-F238E27FC236}">
                <a16:creationId xmlns:a16="http://schemas.microsoft.com/office/drawing/2014/main" id="{D76313EA-944B-3AD1-3909-DF1CD6DAE8CF}"/>
              </a:ext>
            </a:extLst>
          </p:cNvPr>
          <p:cNvSpPr>
            <a:spLocks noGrp="1"/>
          </p:cNvSpPr>
          <p:nvPr>
            <p:ph idx="1"/>
          </p:nvPr>
        </p:nvSpPr>
        <p:spPr/>
        <p:txBody>
          <a:bodyPr/>
          <a:lstStyle/>
          <a:p>
            <a:pPr marL="0" indent="0">
              <a:buNone/>
            </a:pPr>
            <a:endParaRPr lang="en-GB" b="0" i="0" dirty="0">
              <a:solidFill>
                <a:srgbClr val="121212"/>
              </a:solidFill>
              <a:effectLst/>
              <a:latin typeface="GuardianTextEgyptian"/>
            </a:endParaRPr>
          </a:p>
          <a:p>
            <a:pPr marL="0" indent="0">
              <a:buNone/>
            </a:pPr>
            <a:endParaRPr lang="en-GB" dirty="0">
              <a:solidFill>
                <a:srgbClr val="121212"/>
              </a:solidFill>
              <a:latin typeface="GuardianTextEgyptian"/>
            </a:endParaRPr>
          </a:p>
          <a:p>
            <a:pPr marL="0" indent="0">
              <a:buNone/>
            </a:pPr>
            <a:endParaRPr lang="en-GB" b="0" i="0" dirty="0">
              <a:solidFill>
                <a:srgbClr val="121212"/>
              </a:solidFill>
              <a:effectLst/>
              <a:latin typeface="GuardianTextEgyptian"/>
            </a:endParaRPr>
          </a:p>
          <a:p>
            <a:pPr marL="0" indent="0">
              <a:buNone/>
            </a:pPr>
            <a:endParaRPr lang="en-GB" dirty="0">
              <a:solidFill>
                <a:srgbClr val="121212"/>
              </a:solidFill>
              <a:latin typeface="GuardianTextEgyptian"/>
            </a:endParaRPr>
          </a:p>
          <a:p>
            <a:pPr marL="0" indent="0">
              <a:buNone/>
            </a:pPr>
            <a:endParaRPr lang="en-GB" b="0" i="0" dirty="0">
              <a:solidFill>
                <a:srgbClr val="121212"/>
              </a:solidFill>
              <a:effectLst/>
              <a:latin typeface="GuardianTextEgyptian"/>
            </a:endParaRPr>
          </a:p>
          <a:p>
            <a:pPr marL="0" indent="0" algn="just">
              <a:buNone/>
            </a:pPr>
            <a:r>
              <a:rPr lang="en-GB" b="0" i="0" dirty="0">
                <a:solidFill>
                  <a:srgbClr val="121212"/>
                </a:solidFill>
                <a:effectLst/>
                <a:latin typeface="GuardianTextEgyptian"/>
              </a:rPr>
              <a:t>The decision to learn a foreign language is to me an act of friendship. It is indeed a holding out of the hand. It’s not just a route to negotiation. It’s also to get to know you better, to draw closer to you and your culture, your social manners and your way of thinking. </a:t>
            </a:r>
            <a:endParaRPr lang="en-GB" dirty="0"/>
          </a:p>
        </p:txBody>
      </p:sp>
      <p:pic>
        <p:nvPicPr>
          <p:cNvPr id="5" name="Picture 4">
            <a:extLst>
              <a:ext uri="{FF2B5EF4-FFF2-40B4-BE49-F238E27FC236}">
                <a16:creationId xmlns:a16="http://schemas.microsoft.com/office/drawing/2014/main" id="{240960C6-65F2-4CD7-C1B3-F31AFDC01486}"/>
              </a:ext>
            </a:extLst>
          </p:cNvPr>
          <p:cNvPicPr>
            <a:picLocks noChangeAspect="1"/>
          </p:cNvPicPr>
          <p:nvPr/>
        </p:nvPicPr>
        <p:blipFill>
          <a:blip r:embed="rId3"/>
          <a:stretch>
            <a:fillRect/>
          </a:stretch>
        </p:blipFill>
        <p:spPr>
          <a:xfrm>
            <a:off x="838200" y="503110"/>
            <a:ext cx="3933825" cy="3419475"/>
          </a:xfrm>
          <a:prstGeom prst="rect">
            <a:avLst/>
          </a:prstGeom>
        </p:spPr>
      </p:pic>
    </p:spTree>
    <p:extLst>
      <p:ext uri="{BB962C8B-B14F-4D97-AF65-F5344CB8AC3E}">
        <p14:creationId xmlns:p14="http://schemas.microsoft.com/office/powerpoint/2010/main" val="23700936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ECE5BC-2858-24F0-1470-730B33169704}"/>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893DA210-B2EE-3B39-6594-A004746ABE0F}"/>
              </a:ext>
            </a:extLst>
          </p:cNvPr>
          <p:cNvSpPr>
            <a:spLocks noGrp="1"/>
          </p:cNvSpPr>
          <p:nvPr>
            <p:ph idx="1"/>
          </p:nvPr>
        </p:nvSpPr>
        <p:spPr/>
        <p:txBody>
          <a:bodyPr/>
          <a:lstStyle/>
          <a:p>
            <a:pPr marL="0" indent="0">
              <a:buNone/>
            </a:pPr>
            <a:r>
              <a:rPr lang="en-GB" sz="4000" b="1" i="0" dirty="0">
                <a:solidFill>
                  <a:srgbClr val="0070C0"/>
                </a:solidFill>
                <a:effectLst/>
                <a:latin typeface="Arial" panose="020B0604020202020204" pitchFamily="34" charset="0"/>
                <a:cs typeface="Arial" panose="020B0604020202020204" pitchFamily="34" charset="0"/>
              </a:rPr>
              <a:t>Matthew 5:9 </a:t>
            </a:r>
            <a:endParaRPr lang="en-GB" sz="4000" b="1" dirty="0">
              <a:solidFill>
                <a:srgbClr val="0070C0"/>
              </a:solidFill>
              <a:latin typeface="Arial" panose="020B0604020202020204" pitchFamily="34" charset="0"/>
              <a:cs typeface="Arial" panose="020B0604020202020204" pitchFamily="34" charset="0"/>
            </a:endParaRPr>
          </a:p>
          <a:p>
            <a:pPr marL="0" indent="0">
              <a:buNone/>
            </a:pPr>
            <a:endParaRPr lang="en-GB" b="0" i="0" dirty="0">
              <a:solidFill>
                <a:srgbClr val="001D35"/>
              </a:solidFill>
              <a:effectLst/>
              <a:latin typeface="Google Sans"/>
            </a:endParaRPr>
          </a:p>
          <a:p>
            <a:pPr marL="0" indent="0">
              <a:lnSpc>
                <a:spcPct val="150000"/>
              </a:lnSpc>
              <a:spcBef>
                <a:spcPts val="0"/>
              </a:spcBef>
              <a:buNone/>
            </a:pPr>
            <a:r>
              <a:rPr lang="en-GB" sz="4000" b="0" i="0" dirty="0">
                <a:solidFill>
                  <a:srgbClr val="001D35"/>
                </a:solidFill>
                <a:effectLst/>
                <a:latin typeface="Arial" panose="020B0604020202020204" pitchFamily="34" charset="0"/>
                <a:cs typeface="Arial" panose="020B0604020202020204" pitchFamily="34" charset="0"/>
              </a:rPr>
              <a:t>"</a:t>
            </a:r>
            <a:r>
              <a:rPr lang="en-GB" sz="4000" dirty="0">
                <a:latin typeface="Arial" panose="020B0604020202020204" pitchFamily="34" charset="0"/>
                <a:cs typeface="Arial" panose="020B0604020202020204" pitchFamily="34" charset="0"/>
              </a:rPr>
              <a:t>Blessed are the peacemakers, for they will be called children of God."</a:t>
            </a:r>
          </a:p>
        </p:txBody>
      </p:sp>
    </p:spTree>
    <p:extLst>
      <p:ext uri="{BB962C8B-B14F-4D97-AF65-F5344CB8AC3E}">
        <p14:creationId xmlns:p14="http://schemas.microsoft.com/office/powerpoint/2010/main" val="18651667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EFDBA5-5AC0-B541-12BE-5DB1EF815D36}"/>
              </a:ext>
            </a:extLst>
          </p:cNvPr>
          <p:cNvSpPr txBox="1"/>
          <p:nvPr/>
        </p:nvSpPr>
        <p:spPr>
          <a:xfrm>
            <a:off x="158750" y="254000"/>
            <a:ext cx="8921750" cy="31750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GB"/>
          </a:p>
        </p:txBody>
      </p:sp>
      <p:sp>
        <p:nvSpPr>
          <p:cNvPr id="3" name="TextBox 2">
            <a:extLst>
              <a:ext uri="{FF2B5EF4-FFF2-40B4-BE49-F238E27FC236}">
                <a16:creationId xmlns:a16="http://schemas.microsoft.com/office/drawing/2014/main" id="{0358DB22-6CF8-11FF-E967-DD00C6E95B92}"/>
              </a:ext>
            </a:extLst>
          </p:cNvPr>
          <p:cNvSpPr txBox="1"/>
          <p:nvPr/>
        </p:nvSpPr>
        <p:spPr>
          <a:xfrm>
            <a:off x="317499" y="349250"/>
            <a:ext cx="11714717" cy="31700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4000" dirty="0" err="1"/>
              <a:t>يا</a:t>
            </a:r>
            <a:r>
              <a:rPr lang="en-GB" sz="4000" dirty="0">
                <a:ea typeface="+mn-lt"/>
                <a:cs typeface="+mn-lt"/>
              </a:rPr>
              <a:t> </a:t>
            </a:r>
            <a:r>
              <a:rPr lang="en-GB" sz="4000" dirty="0" err="1">
                <a:ea typeface="+mn-lt"/>
                <a:cs typeface="+mn-lt"/>
              </a:rPr>
              <a:t>ربي</a:t>
            </a:r>
            <a:r>
              <a:rPr lang="en-GB" sz="4000" dirty="0">
                <a:ea typeface="+mn-lt"/>
                <a:cs typeface="+mn-lt"/>
              </a:rPr>
              <a:t>، </a:t>
            </a:r>
          </a:p>
          <a:p>
            <a:r>
              <a:rPr lang="en-GB" sz="4000" dirty="0" err="1">
                <a:ea typeface="+mn-lt"/>
                <a:cs typeface="+mn-lt"/>
              </a:rPr>
              <a:t>نشكرْك</a:t>
            </a:r>
            <a:r>
              <a:rPr lang="en-GB" sz="4000" dirty="0">
                <a:ea typeface="+mn-lt"/>
                <a:cs typeface="+mn-lt"/>
              </a:rPr>
              <a:t> </a:t>
            </a:r>
            <a:r>
              <a:rPr lang="en-GB" sz="4000" dirty="0" err="1">
                <a:ea typeface="+mn-lt"/>
                <a:cs typeface="+mn-lt"/>
              </a:rPr>
              <a:t>على</a:t>
            </a:r>
            <a:r>
              <a:rPr lang="en-GB" sz="4000" dirty="0">
                <a:ea typeface="+mn-lt"/>
                <a:cs typeface="+mn-lt"/>
              </a:rPr>
              <a:t> </a:t>
            </a:r>
            <a:r>
              <a:rPr lang="en-GB" sz="4000" dirty="0" err="1">
                <a:ea typeface="+mn-lt"/>
                <a:cs typeface="+mn-lt"/>
              </a:rPr>
              <a:t>كلّ</a:t>
            </a:r>
            <a:r>
              <a:rPr lang="en-GB" sz="4000" dirty="0">
                <a:ea typeface="+mn-lt"/>
                <a:cs typeface="+mn-lt"/>
              </a:rPr>
              <a:t> </a:t>
            </a:r>
            <a:r>
              <a:rPr lang="en-GB" sz="4000" dirty="0" err="1">
                <a:ea typeface="+mn-lt"/>
                <a:cs typeface="+mn-lt"/>
              </a:rPr>
              <a:t>إنجازاتنا</a:t>
            </a:r>
            <a:r>
              <a:rPr lang="en-GB" sz="4000" dirty="0">
                <a:ea typeface="+mn-lt"/>
                <a:cs typeface="+mn-lt"/>
              </a:rPr>
              <a:t> </a:t>
            </a:r>
            <a:r>
              <a:rPr lang="en-GB" sz="4000" dirty="0" err="1">
                <a:ea typeface="+mn-lt"/>
                <a:cs typeface="+mn-lt"/>
              </a:rPr>
              <a:t>والفرص</a:t>
            </a:r>
            <a:r>
              <a:rPr lang="en-GB" sz="4000" dirty="0">
                <a:ea typeface="+mn-lt"/>
                <a:cs typeface="+mn-lt"/>
              </a:rPr>
              <a:t> </a:t>
            </a:r>
            <a:r>
              <a:rPr lang="en-GB" sz="4000" dirty="0" err="1">
                <a:ea typeface="+mn-lt"/>
                <a:cs typeface="+mn-lt"/>
              </a:rPr>
              <a:t>اللي</a:t>
            </a:r>
            <a:r>
              <a:rPr lang="en-GB" sz="4000" dirty="0">
                <a:ea typeface="+mn-lt"/>
                <a:cs typeface="+mn-lt"/>
              </a:rPr>
              <a:t> </a:t>
            </a:r>
            <a:r>
              <a:rPr lang="en-GB" sz="4000" dirty="0" err="1">
                <a:ea typeface="+mn-lt"/>
                <a:cs typeface="+mn-lt"/>
              </a:rPr>
              <a:t>عنا</a:t>
            </a:r>
            <a:r>
              <a:rPr lang="en-GB" sz="4000" dirty="0">
                <a:ea typeface="+mn-lt"/>
                <a:cs typeface="+mn-lt"/>
              </a:rPr>
              <a:t> </a:t>
            </a:r>
            <a:r>
              <a:rPr lang="en-GB" sz="4000" dirty="0" err="1">
                <a:ea typeface="+mn-lt"/>
                <a:cs typeface="+mn-lt"/>
              </a:rPr>
              <a:t>كل</a:t>
            </a:r>
            <a:r>
              <a:rPr lang="en-GB" sz="4000" dirty="0">
                <a:ea typeface="+mn-lt"/>
                <a:cs typeface="+mn-lt"/>
              </a:rPr>
              <a:t> </a:t>
            </a:r>
            <a:r>
              <a:rPr lang="en-GB" sz="4000" dirty="0" err="1">
                <a:ea typeface="+mn-lt"/>
                <a:cs typeface="+mn-lt"/>
              </a:rPr>
              <a:t>نهار</a:t>
            </a:r>
            <a:r>
              <a:rPr lang="en-GB" sz="4000" dirty="0">
                <a:ea typeface="+mn-lt"/>
                <a:cs typeface="+mn-lt"/>
              </a:rPr>
              <a:t>، </a:t>
            </a:r>
            <a:r>
              <a:rPr lang="en-GB" sz="4000" dirty="0" err="1">
                <a:ea typeface="+mn-lt"/>
                <a:cs typeface="+mn-lt"/>
              </a:rPr>
              <a:t>ونشكرْك</a:t>
            </a:r>
            <a:r>
              <a:rPr lang="en-GB" sz="4000" dirty="0">
                <a:ea typeface="+mn-lt"/>
                <a:cs typeface="+mn-lt"/>
              </a:rPr>
              <a:t> </a:t>
            </a:r>
            <a:r>
              <a:rPr lang="en-GB" sz="4000" dirty="0" err="1">
                <a:ea typeface="+mn-lt"/>
                <a:cs typeface="+mn-lt"/>
              </a:rPr>
              <a:t>على</a:t>
            </a:r>
            <a:r>
              <a:rPr lang="en-GB" sz="4000" dirty="0">
                <a:ea typeface="+mn-lt"/>
                <a:cs typeface="+mn-lt"/>
              </a:rPr>
              <a:t> </a:t>
            </a:r>
            <a:r>
              <a:rPr lang="en-GB" sz="4000" dirty="0" err="1">
                <a:ea typeface="+mn-lt"/>
                <a:cs typeface="+mn-lt"/>
              </a:rPr>
              <a:t>النعم</a:t>
            </a:r>
            <a:r>
              <a:rPr lang="en-GB" sz="4000" dirty="0">
                <a:ea typeface="+mn-lt"/>
                <a:cs typeface="+mn-lt"/>
              </a:rPr>
              <a:t> </a:t>
            </a:r>
            <a:r>
              <a:rPr lang="en-GB" sz="4000" dirty="0" err="1">
                <a:ea typeface="+mn-lt"/>
                <a:cs typeface="+mn-lt"/>
              </a:rPr>
              <a:t>والامتيازات</a:t>
            </a:r>
            <a:r>
              <a:rPr lang="en-GB" sz="4000" dirty="0">
                <a:ea typeface="+mn-lt"/>
                <a:cs typeface="+mn-lt"/>
              </a:rPr>
              <a:t> </a:t>
            </a:r>
            <a:r>
              <a:rPr lang="en-GB" sz="4000" dirty="0" err="1">
                <a:ea typeface="+mn-lt"/>
                <a:cs typeface="+mn-lt"/>
              </a:rPr>
              <a:t>اللي</a:t>
            </a:r>
            <a:r>
              <a:rPr lang="en-GB" sz="4000" dirty="0">
                <a:ea typeface="+mn-lt"/>
                <a:cs typeface="+mn-lt"/>
              </a:rPr>
              <a:t> </a:t>
            </a:r>
            <a:r>
              <a:rPr lang="en-GB" sz="4000" dirty="0" err="1">
                <a:ea typeface="+mn-lt"/>
                <a:cs typeface="+mn-lt"/>
              </a:rPr>
              <a:t>باركْتنا</a:t>
            </a:r>
            <a:r>
              <a:rPr lang="en-GB" sz="4000" dirty="0">
                <a:ea typeface="+mn-lt"/>
                <a:cs typeface="+mn-lt"/>
              </a:rPr>
              <a:t> </a:t>
            </a:r>
            <a:r>
              <a:rPr lang="en-GB" sz="4000" dirty="0" err="1">
                <a:ea typeface="+mn-lt"/>
                <a:cs typeface="+mn-lt"/>
              </a:rPr>
              <a:t>بيها</a:t>
            </a:r>
            <a:r>
              <a:rPr lang="en-GB" sz="4000" dirty="0">
                <a:ea typeface="+mn-lt"/>
                <a:cs typeface="+mn-lt"/>
              </a:rPr>
              <a:t>. </a:t>
            </a:r>
            <a:r>
              <a:rPr lang="en-GB" sz="4000" dirty="0" err="1">
                <a:ea typeface="+mn-lt"/>
                <a:cs typeface="+mn-lt"/>
              </a:rPr>
              <a:t>زادة</a:t>
            </a:r>
            <a:r>
              <a:rPr lang="en-GB" sz="4000" dirty="0">
                <a:ea typeface="+mn-lt"/>
                <a:cs typeface="+mn-lt"/>
              </a:rPr>
              <a:t> </a:t>
            </a:r>
            <a:r>
              <a:rPr lang="en-GB" sz="4000" dirty="0" err="1">
                <a:ea typeface="+mn-lt"/>
                <a:cs typeface="+mn-lt"/>
              </a:rPr>
              <a:t>نشكرْك</a:t>
            </a:r>
            <a:r>
              <a:rPr lang="en-GB" sz="4000" dirty="0">
                <a:ea typeface="+mn-lt"/>
                <a:cs typeface="+mn-lt"/>
              </a:rPr>
              <a:t> </a:t>
            </a:r>
            <a:r>
              <a:rPr lang="en-GB" sz="4000" dirty="0" err="1">
                <a:ea typeface="+mn-lt"/>
                <a:cs typeface="+mn-lt"/>
              </a:rPr>
              <a:t>على</a:t>
            </a:r>
            <a:r>
              <a:rPr lang="en-GB" sz="4000" dirty="0">
                <a:ea typeface="+mn-lt"/>
                <a:cs typeface="+mn-lt"/>
              </a:rPr>
              <a:t> </a:t>
            </a:r>
            <a:r>
              <a:rPr lang="en-GB" sz="4000" dirty="0" err="1">
                <a:ea typeface="+mn-lt"/>
                <a:cs typeface="+mn-lt"/>
              </a:rPr>
              <a:t>التنوع</a:t>
            </a:r>
            <a:r>
              <a:rPr lang="en-GB" sz="4000" dirty="0">
                <a:ea typeface="+mn-lt"/>
                <a:cs typeface="+mn-lt"/>
              </a:rPr>
              <a:t> </a:t>
            </a:r>
            <a:r>
              <a:rPr lang="en-GB" sz="4000" dirty="0" err="1">
                <a:ea typeface="+mn-lt"/>
                <a:cs typeface="+mn-lt"/>
              </a:rPr>
              <a:t>والثقافة</a:t>
            </a:r>
            <a:r>
              <a:rPr lang="en-GB" sz="4000" dirty="0">
                <a:ea typeface="+mn-lt"/>
                <a:cs typeface="+mn-lt"/>
              </a:rPr>
              <a:t> </a:t>
            </a:r>
            <a:r>
              <a:rPr lang="en-GB" sz="4000" dirty="0" err="1">
                <a:ea typeface="+mn-lt"/>
                <a:cs typeface="+mn-lt"/>
              </a:rPr>
              <a:t>اللي</a:t>
            </a:r>
            <a:r>
              <a:rPr lang="en-GB" sz="4000" dirty="0">
                <a:ea typeface="+mn-lt"/>
                <a:cs typeface="+mn-lt"/>
              </a:rPr>
              <a:t> </a:t>
            </a:r>
            <a:r>
              <a:rPr lang="en-GB" sz="4000" dirty="0" err="1">
                <a:ea typeface="+mn-lt"/>
                <a:cs typeface="+mn-lt"/>
              </a:rPr>
              <a:t>مدرستنا</a:t>
            </a:r>
            <a:r>
              <a:rPr lang="en-GB" sz="4000" dirty="0">
                <a:ea typeface="+mn-lt"/>
                <a:cs typeface="+mn-lt"/>
              </a:rPr>
              <a:t> </a:t>
            </a:r>
            <a:r>
              <a:rPr lang="en-GB" sz="4000" dirty="0" err="1">
                <a:ea typeface="+mn-lt"/>
                <a:cs typeface="+mn-lt"/>
              </a:rPr>
              <a:t>فخورة</a:t>
            </a:r>
            <a:r>
              <a:rPr lang="en-GB" sz="4000" dirty="0">
                <a:ea typeface="+mn-lt"/>
                <a:cs typeface="+mn-lt"/>
              </a:rPr>
              <a:t> </a:t>
            </a:r>
            <a:r>
              <a:rPr lang="en-GB" sz="4000" dirty="0" err="1">
                <a:ea typeface="+mn-lt"/>
                <a:cs typeface="+mn-lt"/>
              </a:rPr>
              <a:t>بيها</a:t>
            </a:r>
            <a:r>
              <a:rPr lang="en-GB" sz="4000" dirty="0">
                <a:ea typeface="+mn-lt"/>
                <a:cs typeface="+mn-lt"/>
              </a:rPr>
              <a:t>. </a:t>
            </a:r>
            <a:r>
              <a:rPr lang="en-GB" sz="4000" dirty="0" err="1">
                <a:ea typeface="+mn-lt"/>
                <a:cs typeface="+mn-lt"/>
              </a:rPr>
              <a:t>ندعيلك</a:t>
            </a:r>
            <a:r>
              <a:rPr lang="en-GB" sz="4000" dirty="0">
                <a:ea typeface="+mn-lt"/>
                <a:cs typeface="+mn-lt"/>
              </a:rPr>
              <a:t> </a:t>
            </a:r>
            <a:r>
              <a:rPr lang="en-GB" sz="4000" dirty="0" err="1">
                <a:ea typeface="+mn-lt"/>
                <a:cs typeface="+mn-lt"/>
              </a:rPr>
              <a:t>على</a:t>
            </a:r>
            <a:r>
              <a:rPr lang="en-GB" sz="4000" dirty="0">
                <a:ea typeface="+mn-lt"/>
                <a:cs typeface="+mn-lt"/>
              </a:rPr>
              <a:t> </a:t>
            </a:r>
            <a:r>
              <a:rPr lang="en-GB" sz="4000" dirty="0" err="1">
                <a:ea typeface="+mn-lt"/>
                <a:cs typeface="+mn-lt"/>
              </a:rPr>
              <a:t>كل</a:t>
            </a:r>
            <a:r>
              <a:rPr lang="en-GB" sz="4000" dirty="0">
                <a:ea typeface="+mn-lt"/>
                <a:cs typeface="+mn-lt"/>
              </a:rPr>
              <a:t> </a:t>
            </a:r>
            <a:r>
              <a:rPr lang="en-GB" sz="4000" dirty="0" err="1">
                <a:ea typeface="+mn-lt"/>
                <a:cs typeface="+mn-lt"/>
              </a:rPr>
              <a:t>الناس</a:t>
            </a:r>
            <a:r>
              <a:rPr lang="en-GB" sz="4000" dirty="0">
                <a:ea typeface="+mn-lt"/>
                <a:cs typeface="+mn-lt"/>
              </a:rPr>
              <a:t> </a:t>
            </a:r>
            <a:r>
              <a:rPr lang="en-GB" sz="4000" dirty="0" err="1">
                <a:ea typeface="+mn-lt"/>
                <a:cs typeface="+mn-lt"/>
              </a:rPr>
              <a:t>في</a:t>
            </a:r>
            <a:r>
              <a:rPr lang="en-GB" sz="4000" dirty="0">
                <a:ea typeface="+mn-lt"/>
                <a:cs typeface="+mn-lt"/>
              </a:rPr>
              <a:t> </a:t>
            </a:r>
            <a:r>
              <a:rPr lang="en-GB" sz="4000" dirty="0" err="1">
                <a:ea typeface="+mn-lt"/>
                <a:cs typeface="+mn-lt"/>
              </a:rPr>
              <a:t>العالم</a:t>
            </a:r>
            <a:r>
              <a:rPr lang="en-GB" sz="4000" dirty="0">
                <a:ea typeface="+mn-lt"/>
                <a:cs typeface="+mn-lt"/>
              </a:rPr>
              <a:t> </a:t>
            </a:r>
            <a:r>
              <a:rPr lang="en-GB" sz="4000" dirty="0" err="1">
                <a:ea typeface="+mn-lt"/>
                <a:cs typeface="+mn-lt"/>
              </a:rPr>
              <a:t>اللي</a:t>
            </a:r>
            <a:r>
              <a:rPr lang="en-GB" sz="4000" dirty="0">
                <a:ea typeface="+mn-lt"/>
                <a:cs typeface="+mn-lt"/>
              </a:rPr>
              <a:t> </a:t>
            </a:r>
            <a:r>
              <a:rPr lang="en-GB" sz="4000" dirty="0" err="1">
                <a:ea typeface="+mn-lt"/>
                <a:cs typeface="+mn-lt"/>
              </a:rPr>
              <a:t>ما</a:t>
            </a:r>
            <a:r>
              <a:rPr lang="en-GB" sz="4000" dirty="0">
                <a:ea typeface="+mn-lt"/>
                <a:cs typeface="+mn-lt"/>
              </a:rPr>
              <a:t> </a:t>
            </a:r>
            <a:r>
              <a:rPr lang="en-GB" sz="4000" dirty="0" err="1">
                <a:ea typeface="+mn-lt"/>
                <a:cs typeface="+mn-lt"/>
              </a:rPr>
              <a:t>عندهمش</a:t>
            </a:r>
            <a:r>
              <a:rPr lang="en-GB" sz="4000" dirty="0">
                <a:ea typeface="+mn-lt"/>
                <a:cs typeface="+mn-lt"/>
              </a:rPr>
              <a:t> </a:t>
            </a:r>
            <a:r>
              <a:rPr lang="en-GB" sz="4000" dirty="0" err="1">
                <a:ea typeface="+mn-lt"/>
                <a:cs typeface="+mn-lt"/>
              </a:rPr>
              <a:t>نفس</a:t>
            </a:r>
            <a:r>
              <a:rPr lang="en-GB" sz="4000" dirty="0">
                <a:ea typeface="+mn-lt"/>
                <a:cs typeface="+mn-lt"/>
              </a:rPr>
              <a:t> </a:t>
            </a:r>
            <a:r>
              <a:rPr lang="en-GB" sz="4000" dirty="0" err="1">
                <a:ea typeface="+mn-lt"/>
                <a:cs typeface="+mn-lt"/>
              </a:rPr>
              <a:t>الامتيازات</a:t>
            </a:r>
            <a:r>
              <a:rPr lang="en-GB" sz="4000" dirty="0">
                <a:ea typeface="+mn-lt"/>
                <a:cs typeface="+mn-lt"/>
              </a:rPr>
              <a:t> </a:t>
            </a:r>
            <a:r>
              <a:rPr lang="en-GB" sz="4000" dirty="0" err="1">
                <a:ea typeface="+mn-lt"/>
                <a:cs typeface="+mn-lt"/>
              </a:rPr>
              <a:t>ويعيشوا</a:t>
            </a:r>
            <a:r>
              <a:rPr lang="en-GB" sz="4000" dirty="0">
                <a:ea typeface="+mn-lt"/>
                <a:cs typeface="+mn-lt"/>
              </a:rPr>
              <a:t> </a:t>
            </a:r>
            <a:r>
              <a:rPr lang="en-GB" sz="4000" dirty="0" err="1">
                <a:ea typeface="+mn-lt"/>
                <a:cs typeface="+mn-lt"/>
              </a:rPr>
              <a:t>في</a:t>
            </a:r>
            <a:r>
              <a:rPr lang="en-GB" sz="4000" dirty="0">
                <a:ea typeface="+mn-lt"/>
                <a:cs typeface="+mn-lt"/>
              </a:rPr>
              <a:t> </a:t>
            </a:r>
            <a:r>
              <a:rPr lang="en-GB" sz="4000" dirty="0" err="1">
                <a:ea typeface="+mn-lt"/>
                <a:cs typeface="+mn-lt"/>
              </a:rPr>
              <a:t>فقر</a:t>
            </a:r>
            <a:r>
              <a:rPr lang="en-GB" sz="4000" dirty="0">
                <a:ea typeface="+mn-lt"/>
                <a:cs typeface="+mn-lt"/>
              </a:rPr>
              <a:t>، </a:t>
            </a:r>
            <a:r>
              <a:rPr lang="en-GB" sz="4000" dirty="0" err="1">
                <a:ea typeface="+mn-lt"/>
                <a:cs typeface="+mn-lt"/>
              </a:rPr>
              <a:t>حرب</a:t>
            </a:r>
            <a:r>
              <a:rPr lang="en-GB" sz="4000" dirty="0">
                <a:ea typeface="+mn-lt"/>
                <a:cs typeface="+mn-lt"/>
              </a:rPr>
              <a:t> </a:t>
            </a:r>
            <a:r>
              <a:rPr lang="en-GB" sz="4000" dirty="0" err="1">
                <a:ea typeface="+mn-lt"/>
                <a:cs typeface="+mn-lt"/>
              </a:rPr>
              <a:t>ولا</a:t>
            </a:r>
            <a:r>
              <a:rPr lang="en-GB" sz="4000" dirty="0">
                <a:ea typeface="+mn-lt"/>
                <a:cs typeface="+mn-lt"/>
              </a:rPr>
              <a:t> </a:t>
            </a:r>
            <a:r>
              <a:rPr lang="en-GB" sz="4000" dirty="0" err="1">
                <a:ea typeface="+mn-lt"/>
                <a:cs typeface="+mn-lt"/>
              </a:rPr>
              <a:t>جوع</a:t>
            </a:r>
            <a:r>
              <a:rPr lang="en-GB" sz="4000" dirty="0">
                <a:ea typeface="+mn-lt"/>
                <a:cs typeface="+mn-lt"/>
              </a:rPr>
              <a:t>. </a:t>
            </a:r>
            <a:endParaRPr lang="en-GB" sz="4000" dirty="0"/>
          </a:p>
        </p:txBody>
      </p:sp>
      <p:sp>
        <p:nvSpPr>
          <p:cNvPr id="4" name="TextBox 3">
            <a:extLst>
              <a:ext uri="{FF2B5EF4-FFF2-40B4-BE49-F238E27FC236}">
                <a16:creationId xmlns:a16="http://schemas.microsoft.com/office/drawing/2014/main" id="{A9433C43-CC93-886B-47D4-45E618E00DA9}"/>
              </a:ext>
            </a:extLst>
          </p:cNvPr>
          <p:cNvSpPr txBox="1"/>
          <p:nvPr/>
        </p:nvSpPr>
        <p:spPr>
          <a:xfrm>
            <a:off x="424624" y="3616402"/>
            <a:ext cx="11070166" cy="31085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dirty="0">
                <a:latin typeface="Bahnschrift"/>
              </a:rPr>
              <a:t>Dear God,</a:t>
            </a:r>
            <a:endParaRPr lang="en-US" sz="2800" dirty="0">
              <a:latin typeface="Bahnschrift"/>
            </a:endParaRPr>
          </a:p>
          <a:p>
            <a:r>
              <a:rPr lang="en-GB" sz="2800" dirty="0">
                <a:latin typeface="Bahnschrift"/>
              </a:rPr>
              <a:t>We thank you for all our achievements and opportunities we have every day and we thank you for the privileges we are blessed with. We also thank you for the diversity and culture that our school is honoured with. We pray for the people in the world who may not be so privileged and who are living in poverty, war or hunger.</a:t>
            </a:r>
          </a:p>
          <a:p>
            <a:r>
              <a:rPr lang="en-GB" sz="2800" dirty="0">
                <a:latin typeface="Bahnschrift"/>
              </a:rPr>
              <a:t>Amen</a:t>
            </a:r>
          </a:p>
        </p:txBody>
      </p:sp>
    </p:spTree>
    <p:extLst>
      <p:ext uri="{BB962C8B-B14F-4D97-AF65-F5344CB8AC3E}">
        <p14:creationId xmlns:p14="http://schemas.microsoft.com/office/powerpoint/2010/main" val="33739469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7A5B76-D475-BD4A-E168-48289999AF6A}"/>
              </a:ext>
            </a:extLst>
          </p:cNvPr>
          <p:cNvSpPr>
            <a:spLocks noGrp="1"/>
          </p:cNvSpPr>
          <p:nvPr>
            <p:ph type="title"/>
          </p:nvPr>
        </p:nvSpPr>
        <p:spPr/>
        <p:txBody>
          <a:bodyPr/>
          <a:lstStyle/>
          <a:p>
            <a:endParaRPr lang="en-GB" dirty="0"/>
          </a:p>
        </p:txBody>
      </p:sp>
      <p:sp>
        <p:nvSpPr>
          <p:cNvPr id="3" name="Content Placeholder 2">
            <a:extLst>
              <a:ext uri="{FF2B5EF4-FFF2-40B4-BE49-F238E27FC236}">
                <a16:creationId xmlns:a16="http://schemas.microsoft.com/office/drawing/2014/main" id="{8641255A-A209-539C-E110-E53FB50A7CA4}"/>
              </a:ext>
            </a:extLst>
          </p:cNvPr>
          <p:cNvSpPr>
            <a:spLocks noGrp="1"/>
          </p:cNvSpPr>
          <p:nvPr>
            <p:ph idx="1"/>
          </p:nvPr>
        </p:nvSpPr>
        <p:spPr/>
        <p:txBody>
          <a:bodyPr>
            <a:normAutofit fontScale="40000" lnSpcReduction="20000"/>
          </a:bodyPr>
          <a:lstStyle/>
          <a:p>
            <a:pPr marL="0" indent="0">
              <a:buNone/>
            </a:pPr>
            <a:r>
              <a:rPr lang="en-GB" sz="7300" b="1" dirty="0">
                <a:solidFill>
                  <a:srgbClr val="B20E77"/>
                </a:solidFill>
                <a:latin typeface="Arial" panose="020B0604020202020204" pitchFamily="34" charset="0"/>
                <a:cs typeface="Arial" panose="020B0604020202020204" pitchFamily="34" charset="0"/>
              </a:rPr>
              <a:t>Was </a:t>
            </a:r>
            <a:r>
              <a:rPr lang="en-GB" sz="7300" b="1" dirty="0" err="1">
                <a:solidFill>
                  <a:srgbClr val="B20E77"/>
                </a:solidFill>
                <a:latin typeface="Arial" panose="020B0604020202020204" pitchFamily="34" charset="0"/>
                <a:cs typeface="Arial" panose="020B0604020202020204" pitchFamily="34" charset="0"/>
              </a:rPr>
              <a:t>ist</a:t>
            </a:r>
            <a:r>
              <a:rPr lang="en-GB" sz="7300" b="1" dirty="0">
                <a:solidFill>
                  <a:srgbClr val="B20E77"/>
                </a:solidFill>
                <a:latin typeface="Arial" panose="020B0604020202020204" pitchFamily="34" charset="0"/>
                <a:cs typeface="Arial" panose="020B0604020202020204" pitchFamily="34" charset="0"/>
              </a:rPr>
              <a:t> </a:t>
            </a:r>
            <a:r>
              <a:rPr lang="en-GB" sz="7300" b="1" dirty="0" err="1">
                <a:solidFill>
                  <a:srgbClr val="B20E77"/>
                </a:solidFill>
                <a:latin typeface="Arial" panose="020B0604020202020204" pitchFamily="34" charset="0"/>
                <a:cs typeface="Arial" panose="020B0604020202020204" pitchFamily="34" charset="0"/>
              </a:rPr>
              <a:t>deine</a:t>
            </a:r>
            <a:r>
              <a:rPr lang="en-GB" sz="7300" b="1" dirty="0">
                <a:solidFill>
                  <a:srgbClr val="B20E77"/>
                </a:solidFill>
                <a:latin typeface="Arial" panose="020B0604020202020204" pitchFamily="34" charset="0"/>
                <a:cs typeface="Arial" panose="020B0604020202020204" pitchFamily="34" charset="0"/>
              </a:rPr>
              <a:t> </a:t>
            </a:r>
            <a:r>
              <a:rPr lang="en-GB" sz="7300" b="1" dirty="0" err="1">
                <a:solidFill>
                  <a:srgbClr val="B20E77"/>
                </a:solidFill>
                <a:latin typeface="Arial" panose="020B0604020202020204" pitchFamily="34" charset="0"/>
                <a:cs typeface="Arial" panose="020B0604020202020204" pitchFamily="34" charset="0"/>
              </a:rPr>
              <a:t>Lieblingsfarbe</a:t>
            </a:r>
            <a:r>
              <a:rPr lang="en-GB" sz="7300" b="1" dirty="0">
                <a:solidFill>
                  <a:srgbClr val="B20E77"/>
                </a:solidFill>
                <a:latin typeface="Arial" panose="020B0604020202020204" pitchFamily="34" charset="0"/>
                <a:cs typeface="Arial" panose="020B0604020202020204" pitchFamily="34" charset="0"/>
              </a:rPr>
              <a:t>?</a:t>
            </a:r>
          </a:p>
          <a:p>
            <a:pPr marL="0" indent="0">
              <a:buNone/>
            </a:pPr>
            <a:endParaRPr lang="en-GB" sz="7300" b="1" dirty="0">
              <a:solidFill>
                <a:srgbClr val="0070C0"/>
              </a:solidFill>
              <a:latin typeface="Arial" panose="020B0604020202020204" pitchFamily="34" charset="0"/>
              <a:cs typeface="Arial" panose="020B0604020202020204" pitchFamily="34" charset="0"/>
            </a:endParaRPr>
          </a:p>
          <a:p>
            <a:pPr marL="0" indent="0">
              <a:buNone/>
            </a:pPr>
            <a:r>
              <a:rPr lang="en-GB" sz="7300" b="1" dirty="0">
                <a:solidFill>
                  <a:srgbClr val="0070C0"/>
                </a:solidFill>
                <a:latin typeface="Arial" panose="020B0604020202020204" pitchFamily="34" charset="0"/>
                <a:cs typeface="Arial" panose="020B0604020202020204" pitchFamily="34" charset="0"/>
              </a:rPr>
              <a:t>Quelle </a:t>
            </a:r>
            <a:r>
              <a:rPr lang="en-GB" sz="7300" b="1" dirty="0" err="1">
                <a:solidFill>
                  <a:srgbClr val="0070C0"/>
                </a:solidFill>
                <a:latin typeface="Arial" panose="020B0604020202020204" pitchFamily="34" charset="0"/>
                <a:cs typeface="Arial" panose="020B0604020202020204" pitchFamily="34" charset="0"/>
              </a:rPr>
              <a:t>est</a:t>
            </a:r>
            <a:r>
              <a:rPr lang="en-GB" sz="7300" b="1" dirty="0">
                <a:solidFill>
                  <a:srgbClr val="0070C0"/>
                </a:solidFill>
                <a:latin typeface="Arial" panose="020B0604020202020204" pitchFamily="34" charset="0"/>
                <a:cs typeface="Arial" panose="020B0604020202020204" pitchFamily="34" charset="0"/>
              </a:rPr>
              <a:t> ta couleur </a:t>
            </a:r>
            <a:r>
              <a:rPr lang="en-GB" sz="7300" b="1" dirty="0" err="1">
                <a:solidFill>
                  <a:srgbClr val="0070C0"/>
                </a:solidFill>
                <a:latin typeface="Arial" panose="020B0604020202020204" pitchFamily="34" charset="0"/>
                <a:cs typeface="Arial" panose="020B0604020202020204" pitchFamily="34" charset="0"/>
              </a:rPr>
              <a:t>préférée</a:t>
            </a:r>
            <a:r>
              <a:rPr lang="en-GB" sz="7300" b="1" dirty="0">
                <a:solidFill>
                  <a:srgbClr val="0070C0"/>
                </a:solidFill>
                <a:latin typeface="Arial" panose="020B0604020202020204" pitchFamily="34" charset="0"/>
                <a:cs typeface="Arial" panose="020B0604020202020204" pitchFamily="34" charset="0"/>
              </a:rPr>
              <a:t> ?</a:t>
            </a:r>
          </a:p>
          <a:p>
            <a:pPr marL="0" indent="0">
              <a:buNone/>
            </a:pPr>
            <a:endParaRPr lang="en-GB" sz="7300" b="1" dirty="0">
              <a:solidFill>
                <a:srgbClr val="0070C0"/>
              </a:solidFill>
              <a:latin typeface="Arial" panose="020B0604020202020204" pitchFamily="34" charset="0"/>
              <a:cs typeface="Arial" panose="020B0604020202020204" pitchFamily="34" charset="0"/>
            </a:endParaRPr>
          </a:p>
          <a:p>
            <a:pPr marL="0" indent="0">
              <a:buNone/>
            </a:pPr>
            <a:r>
              <a:rPr kumimoji="0" lang="es-ES" altLang="en-US" sz="7300" b="1" i="0" u="none" strike="noStrike" cap="none" normalizeH="0" baseline="0" dirty="0">
                <a:ln>
                  <a:noFill/>
                </a:ln>
                <a:solidFill>
                  <a:srgbClr val="00B050"/>
                </a:solidFill>
                <a:effectLst/>
                <a:latin typeface="Arial" panose="020B0604020202020204" pitchFamily="34" charset="0"/>
                <a:cs typeface="Arial" panose="020B0604020202020204" pitchFamily="34" charset="0"/>
              </a:rPr>
              <a:t>¿ cual es tu color favorito ?</a:t>
            </a:r>
          </a:p>
          <a:p>
            <a:pPr marL="0" indent="0">
              <a:buNone/>
            </a:pPr>
            <a:endParaRPr lang="en-GB" sz="7300" b="1" dirty="0">
              <a:solidFill>
                <a:srgbClr val="0070C0"/>
              </a:solidFill>
              <a:latin typeface="Arial" panose="020B0604020202020204" pitchFamily="34" charset="0"/>
              <a:cs typeface="Arial" panose="020B0604020202020204" pitchFamily="34" charset="0"/>
            </a:endParaRPr>
          </a:p>
          <a:p>
            <a:pPr marL="0" indent="0">
              <a:buNone/>
            </a:pPr>
            <a:r>
              <a:rPr kumimoji="0" lang="ja-JP" altLang="en-US" sz="7300" b="1" i="0" u="none" strike="noStrike" cap="none" normalizeH="0" baseline="0" dirty="0">
                <a:ln>
                  <a:noFill/>
                </a:ln>
                <a:solidFill>
                  <a:srgbClr val="002060"/>
                </a:solidFill>
                <a:effectLst/>
                <a:latin typeface="Arial" panose="020B0604020202020204" pitchFamily="34" charset="0"/>
                <a:cs typeface="Arial" panose="020B0604020202020204" pitchFamily="34" charset="0"/>
              </a:rPr>
              <a:t>あなたの好きな色は何ですか </a:t>
            </a:r>
            <a:r>
              <a:rPr kumimoji="0" lang="en-GB" altLang="ja-JP" sz="7300" b="1" i="0" u="none" strike="noStrike" cap="none" normalizeH="0" baseline="0" dirty="0">
                <a:ln>
                  <a:noFill/>
                </a:ln>
                <a:solidFill>
                  <a:srgbClr val="002060"/>
                </a:solidFill>
                <a:effectLst/>
                <a:latin typeface="Arial" panose="020B0604020202020204" pitchFamily="34" charset="0"/>
                <a:cs typeface="Arial" panose="020B0604020202020204" pitchFamily="34" charset="0"/>
              </a:rPr>
              <a:t>?</a:t>
            </a:r>
          </a:p>
          <a:p>
            <a:pPr marL="0" indent="0">
              <a:buNone/>
            </a:pPr>
            <a:endParaRPr lang="en-GB" altLang="ja-JP" sz="7300" b="1" dirty="0">
              <a:solidFill>
                <a:srgbClr val="0070C0"/>
              </a:solidFill>
              <a:latin typeface="Arial" panose="020B0604020202020204" pitchFamily="34" charset="0"/>
              <a:cs typeface="Arial" panose="020B0604020202020204" pitchFamily="34" charset="0"/>
            </a:endParaRPr>
          </a:p>
          <a:p>
            <a:pPr marL="0" indent="0">
              <a:buNone/>
            </a:pPr>
            <a:r>
              <a:rPr kumimoji="0" lang="ar-SA" altLang="en-US" sz="10000" b="1" i="0" u="none" strike="noStrike" cap="none" normalizeH="0" baseline="0" dirty="0">
                <a:ln>
                  <a:noFill/>
                </a:ln>
                <a:solidFill>
                  <a:srgbClr val="0070C0"/>
                </a:solidFill>
                <a:effectLst/>
                <a:latin typeface="Arial" panose="020B0604020202020204" pitchFamily="34" charset="0"/>
                <a:cs typeface="Arial" panose="020B0604020202020204" pitchFamily="34" charset="0"/>
              </a:rPr>
              <a:t>ما هو لونك المفضل؟</a:t>
            </a:r>
            <a:r>
              <a:rPr kumimoji="0" lang="en-US" altLang="en-US" sz="10000" b="1" i="0" u="none" strike="noStrike" cap="none" normalizeH="0" baseline="0" dirty="0">
                <a:ln>
                  <a:noFill/>
                </a:ln>
                <a:solidFill>
                  <a:srgbClr val="0070C0"/>
                </a:solidFill>
                <a:effectLst/>
                <a:latin typeface="Arial" panose="020B0604020202020204" pitchFamily="34" charset="0"/>
                <a:cs typeface="Arial" panose="020B0604020202020204" pitchFamily="34" charset="0"/>
              </a:rPr>
              <a:t> </a:t>
            </a:r>
          </a:p>
          <a:p>
            <a:pPr marL="0" indent="0">
              <a:buNone/>
            </a:pPr>
            <a:endParaRPr kumimoji="0" lang="en-GB" altLang="ja-JP" sz="1050" b="0" i="0" u="none" strike="noStrike" cap="none" normalizeH="0" baseline="0" dirty="0">
              <a:ln>
                <a:noFill/>
              </a:ln>
              <a:solidFill>
                <a:schemeClr val="tx1"/>
              </a:solidFill>
              <a:effectLst/>
            </a:endParaRPr>
          </a:p>
          <a:p>
            <a:pPr marL="0" indent="0">
              <a:buNone/>
            </a:pPr>
            <a:endParaRPr lang="en-GB" altLang="ja-JP" sz="1050" dirty="0">
              <a:latin typeface="Arial" panose="020B0604020202020204" pitchFamily="34" charset="0"/>
            </a:endParaRPr>
          </a:p>
          <a:p>
            <a:pPr marL="0" indent="0">
              <a:buNone/>
            </a:pPr>
            <a:endParaRPr kumimoji="0" lang="ja-JP" altLang="en-US" sz="2000" b="0" i="0" u="none" strike="noStrike" cap="none" normalizeH="0" baseline="0" dirty="0">
              <a:ln>
                <a:noFill/>
              </a:ln>
              <a:solidFill>
                <a:schemeClr val="tx1"/>
              </a:solidFill>
              <a:effectLst/>
              <a:latin typeface="Arial" panose="020B0604020202020204" pitchFamily="34" charset="0"/>
            </a:endParaRPr>
          </a:p>
          <a:p>
            <a:pPr marL="0" indent="0">
              <a:buNone/>
            </a:pPr>
            <a:endParaRPr lang="en-GB" dirty="0"/>
          </a:p>
          <a:p>
            <a:pPr marL="0" indent="0">
              <a:buNone/>
            </a:pPr>
            <a:endParaRPr lang="en-GB" dirty="0"/>
          </a:p>
          <a:p>
            <a:pPr marL="0" indent="0">
              <a:buNone/>
            </a:pPr>
            <a:endParaRPr lang="en-GB" dirty="0"/>
          </a:p>
        </p:txBody>
      </p:sp>
      <p:sp>
        <p:nvSpPr>
          <p:cNvPr id="4" name="Rectangle 1">
            <a:extLst>
              <a:ext uri="{FF2B5EF4-FFF2-40B4-BE49-F238E27FC236}">
                <a16:creationId xmlns:a16="http://schemas.microsoft.com/office/drawing/2014/main" id="{8C5095E0-A8FD-2E7E-8B74-9E6BBC664D0F}"/>
              </a:ext>
            </a:extLst>
          </p:cNvPr>
          <p:cNvSpPr>
            <a:spLocks noChangeArrowheads="1"/>
          </p:cNvSpPr>
          <p:nvPr/>
        </p:nvSpPr>
        <p:spPr bwMode="auto">
          <a:xfrm>
            <a:off x="0" y="102920"/>
            <a:ext cx="65" cy="251359"/>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2696" rIns="0" bIns="-12696"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en-US" sz="1800" b="0" i="0" u="none" strike="noStrike" cap="none" normalizeH="0" baseline="0" dirty="0">
              <a:ln>
                <a:noFill/>
              </a:ln>
              <a:solidFill>
                <a:schemeClr val="tx1"/>
              </a:solidFill>
              <a:effectLst/>
              <a:latin typeface="Arial" panose="020B0604020202020204" pitchFamily="34" charset="0"/>
            </a:endParaRPr>
          </a:p>
        </p:txBody>
      </p:sp>
      <p:sp>
        <p:nvSpPr>
          <p:cNvPr id="5" name="Rectangle 2">
            <a:extLst>
              <a:ext uri="{FF2B5EF4-FFF2-40B4-BE49-F238E27FC236}">
                <a16:creationId xmlns:a16="http://schemas.microsoft.com/office/drawing/2014/main" id="{92F10BB4-EF8D-5A80-3339-DA308F655534}"/>
              </a:ext>
            </a:extLst>
          </p:cNvPr>
          <p:cNvSpPr>
            <a:spLocks noChangeArrowheads="1"/>
          </p:cNvSpPr>
          <p:nvPr/>
        </p:nvSpPr>
        <p:spPr bwMode="auto">
          <a:xfrm>
            <a:off x="0" y="102920"/>
            <a:ext cx="65" cy="251359"/>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2696" rIns="0" bIns="-12696"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s-ES" altLang="en-US" sz="1800" b="0" i="0" u="none" strike="noStrike" cap="none" normalizeH="0" baseline="0" dirty="0">
              <a:ln>
                <a:noFill/>
              </a:ln>
              <a:solidFill>
                <a:schemeClr val="tx1"/>
              </a:solidFill>
              <a:effectLst/>
              <a:latin typeface="Arial" panose="020B0604020202020204" pitchFamily="34" charset="0"/>
            </a:endParaRPr>
          </a:p>
        </p:txBody>
      </p:sp>
      <p:sp>
        <p:nvSpPr>
          <p:cNvPr id="6" name="Rectangle 3">
            <a:extLst>
              <a:ext uri="{FF2B5EF4-FFF2-40B4-BE49-F238E27FC236}">
                <a16:creationId xmlns:a16="http://schemas.microsoft.com/office/drawing/2014/main" id="{BCFC11C1-D167-520C-FBE3-EB899D28D6D6}"/>
              </a:ext>
            </a:extLst>
          </p:cNvPr>
          <p:cNvSpPr>
            <a:spLocks noChangeArrowheads="1"/>
          </p:cNvSpPr>
          <p:nvPr/>
        </p:nvSpPr>
        <p:spPr bwMode="auto">
          <a:xfrm>
            <a:off x="0" y="164476"/>
            <a:ext cx="25648" cy="128248"/>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2696" rIns="0" bIns="-12696"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n-US" sz="1000" b="0" i="0" u="none" strike="noStrike" cap="none" normalizeH="0" baseline="0" dirty="0">
                <a:ln>
                  <a:noFill/>
                </a:ln>
                <a:solidFill>
                  <a:schemeClr val="tx1"/>
                </a:solidFill>
                <a:effectLst/>
              </a:rPr>
              <a:t> </a:t>
            </a:r>
            <a:endParaRPr kumimoji="0" lang="es-ES" altLang="en-US" sz="1800" b="0" i="0" u="none" strike="noStrike" cap="none" normalizeH="0" baseline="0" dirty="0">
              <a:ln>
                <a:noFill/>
              </a:ln>
              <a:solidFill>
                <a:schemeClr val="tx1"/>
              </a:solidFill>
              <a:effectLst/>
              <a:latin typeface="Arial" panose="020B0604020202020204" pitchFamily="34" charset="0"/>
            </a:endParaRPr>
          </a:p>
        </p:txBody>
      </p:sp>
      <p:sp>
        <p:nvSpPr>
          <p:cNvPr id="9" name="Rectangle 5">
            <a:extLst>
              <a:ext uri="{FF2B5EF4-FFF2-40B4-BE49-F238E27FC236}">
                <a16:creationId xmlns:a16="http://schemas.microsoft.com/office/drawing/2014/main" id="{81B54D98-E34A-67FD-A99F-1E4E9EE70705}"/>
              </a:ext>
            </a:extLst>
          </p:cNvPr>
          <p:cNvSpPr>
            <a:spLocks noChangeArrowheads="1"/>
          </p:cNvSpPr>
          <p:nvPr/>
        </p:nvSpPr>
        <p:spPr bwMode="auto">
          <a:xfrm>
            <a:off x="12191935" y="102920"/>
            <a:ext cx="65" cy="251359"/>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2696" rIns="0" bIns="-12696" numCol="1" anchor="ctr" anchorCtr="0" compatLnSpc="1">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6583354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616D6-C811-CDC7-4CCE-26615318DCC6}"/>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F1E27BC5-96B4-EF77-C0BB-5B493024E9EA}"/>
              </a:ext>
            </a:extLst>
          </p:cNvPr>
          <p:cNvSpPr>
            <a:spLocks noGrp="1"/>
          </p:cNvSpPr>
          <p:nvPr>
            <p:ph idx="1"/>
          </p:nvPr>
        </p:nvSpPr>
        <p:spPr/>
        <p:txBody>
          <a:bodyPr>
            <a:normAutofit/>
          </a:bodyPr>
          <a:lstStyle/>
          <a:p>
            <a:pPr marL="0" indent="0" algn="ctr">
              <a:buNone/>
            </a:pPr>
            <a:r>
              <a:rPr lang="en-GB" sz="6000" dirty="0">
                <a:solidFill>
                  <a:schemeClr val="bg1"/>
                </a:solidFill>
                <a:latin typeface="Arial" panose="020B0604020202020204" pitchFamily="34" charset="0"/>
                <a:cs typeface="Arial" panose="020B0604020202020204" pitchFamily="34" charset="0"/>
              </a:rPr>
              <a:t>Most Europeans cite blue as their favourite colour. </a:t>
            </a:r>
          </a:p>
        </p:txBody>
      </p:sp>
    </p:spTree>
    <p:extLst>
      <p:ext uri="{BB962C8B-B14F-4D97-AF65-F5344CB8AC3E}">
        <p14:creationId xmlns:p14="http://schemas.microsoft.com/office/powerpoint/2010/main" val="30582767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8F6133-6675-2E5A-2885-22DCBDE6FC98}"/>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A45D7DC1-2014-9D59-47C3-F7BB81FEDF50}"/>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C99C5CD5-CF00-1B11-6133-E938937C3738}"/>
              </a:ext>
            </a:extLst>
          </p:cNvPr>
          <p:cNvPicPr>
            <a:picLocks noChangeAspect="1"/>
          </p:cNvPicPr>
          <p:nvPr/>
        </p:nvPicPr>
        <p:blipFill>
          <a:blip r:embed="rId3"/>
          <a:stretch>
            <a:fillRect/>
          </a:stretch>
        </p:blipFill>
        <p:spPr>
          <a:xfrm>
            <a:off x="838200" y="365125"/>
            <a:ext cx="10379855" cy="5811838"/>
          </a:xfrm>
          <a:prstGeom prst="rect">
            <a:avLst/>
          </a:prstGeom>
        </p:spPr>
      </p:pic>
    </p:spTree>
    <p:extLst>
      <p:ext uri="{BB962C8B-B14F-4D97-AF65-F5344CB8AC3E}">
        <p14:creationId xmlns:p14="http://schemas.microsoft.com/office/powerpoint/2010/main" val="26718759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7AB35-880F-EEDF-A5F0-9A76FA37730A}"/>
              </a:ext>
            </a:extLst>
          </p:cNvPr>
          <p:cNvSpPr>
            <a:spLocks noGrp="1"/>
          </p:cNvSpPr>
          <p:nvPr>
            <p:ph type="title"/>
          </p:nvPr>
        </p:nvSpPr>
        <p:spPr/>
        <p:txBody>
          <a:bodyPr/>
          <a:lstStyle/>
          <a:p>
            <a:r>
              <a:rPr lang="en-GB" b="1" dirty="0"/>
              <a:t>What do you think of?</a:t>
            </a:r>
          </a:p>
        </p:txBody>
      </p:sp>
      <p:sp>
        <p:nvSpPr>
          <p:cNvPr id="3" name="Content Placeholder 2">
            <a:extLst>
              <a:ext uri="{FF2B5EF4-FFF2-40B4-BE49-F238E27FC236}">
                <a16:creationId xmlns:a16="http://schemas.microsoft.com/office/drawing/2014/main" id="{12781AFB-6C6F-D778-CF09-E5CDE10CBA6D}"/>
              </a:ext>
            </a:extLst>
          </p:cNvPr>
          <p:cNvSpPr>
            <a:spLocks noGrp="1"/>
          </p:cNvSpPr>
          <p:nvPr>
            <p:ph idx="1"/>
          </p:nvPr>
        </p:nvSpPr>
        <p:spPr/>
        <p:txBody>
          <a:bodyPr/>
          <a:lstStyle/>
          <a:p>
            <a:pPr marL="0" indent="0">
              <a:buNone/>
            </a:pPr>
            <a:endParaRPr lang="en-GB" dirty="0"/>
          </a:p>
        </p:txBody>
      </p:sp>
      <p:sp>
        <p:nvSpPr>
          <p:cNvPr id="4" name="Rectangle 3">
            <a:extLst>
              <a:ext uri="{FF2B5EF4-FFF2-40B4-BE49-F238E27FC236}">
                <a16:creationId xmlns:a16="http://schemas.microsoft.com/office/drawing/2014/main" id="{3232F765-4BCC-F19F-00BF-43CB6FE6C582}"/>
              </a:ext>
            </a:extLst>
          </p:cNvPr>
          <p:cNvSpPr/>
          <p:nvPr/>
        </p:nvSpPr>
        <p:spPr>
          <a:xfrm>
            <a:off x="1859280" y="1825625"/>
            <a:ext cx="7802880" cy="3695065"/>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6000" b="1" dirty="0">
                <a:ln w="22225">
                  <a:solidFill>
                    <a:schemeClr val="accent2"/>
                  </a:solidFill>
                  <a:prstDash val="solid"/>
                </a:ln>
                <a:solidFill>
                  <a:schemeClr val="bg1"/>
                </a:solidFill>
              </a:rPr>
              <a:t>rouge</a:t>
            </a:r>
          </a:p>
        </p:txBody>
      </p:sp>
    </p:spTree>
    <p:extLst>
      <p:ext uri="{BB962C8B-B14F-4D97-AF65-F5344CB8AC3E}">
        <p14:creationId xmlns:p14="http://schemas.microsoft.com/office/powerpoint/2010/main" val="3269407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CBC168-055D-6B96-4EA5-2F5F217B7BBD}"/>
              </a:ext>
            </a:extLst>
          </p:cNvPr>
          <p:cNvSpPr>
            <a:spLocks noGrp="1"/>
          </p:cNvSpPr>
          <p:nvPr>
            <p:ph type="title"/>
          </p:nvPr>
        </p:nvSpPr>
        <p:spPr/>
        <p:txBody>
          <a:bodyPr/>
          <a:lstStyle/>
          <a:p>
            <a:endParaRPr lang="en-GB"/>
          </a:p>
        </p:txBody>
      </p:sp>
      <p:pic>
        <p:nvPicPr>
          <p:cNvPr id="5" name="Content Placeholder 4">
            <a:extLst>
              <a:ext uri="{FF2B5EF4-FFF2-40B4-BE49-F238E27FC236}">
                <a16:creationId xmlns:a16="http://schemas.microsoft.com/office/drawing/2014/main" id="{6B973448-D288-EEBF-F4D7-EDF42D58088C}"/>
              </a:ext>
            </a:extLst>
          </p:cNvPr>
          <p:cNvPicPr>
            <a:picLocks noGrp="1" noChangeAspect="1"/>
          </p:cNvPicPr>
          <p:nvPr>
            <p:ph idx="1"/>
          </p:nvPr>
        </p:nvPicPr>
        <p:blipFill>
          <a:blip r:embed="rId3"/>
          <a:stretch>
            <a:fillRect/>
          </a:stretch>
        </p:blipFill>
        <p:spPr>
          <a:xfrm>
            <a:off x="4384675" y="891007"/>
            <a:ext cx="2911158" cy="3078379"/>
          </a:xfrm>
        </p:spPr>
      </p:pic>
      <p:pic>
        <p:nvPicPr>
          <p:cNvPr id="7" name="Picture 6">
            <a:extLst>
              <a:ext uri="{FF2B5EF4-FFF2-40B4-BE49-F238E27FC236}">
                <a16:creationId xmlns:a16="http://schemas.microsoft.com/office/drawing/2014/main" id="{41C6A926-48FE-6A59-74BA-D1A0B3C427F7}"/>
              </a:ext>
            </a:extLst>
          </p:cNvPr>
          <p:cNvPicPr>
            <a:picLocks noChangeAspect="1"/>
          </p:cNvPicPr>
          <p:nvPr/>
        </p:nvPicPr>
        <p:blipFill>
          <a:blip r:embed="rId4"/>
          <a:stretch>
            <a:fillRect/>
          </a:stretch>
        </p:blipFill>
        <p:spPr>
          <a:xfrm>
            <a:off x="8067993" y="436029"/>
            <a:ext cx="2743200" cy="2733675"/>
          </a:xfrm>
          <a:prstGeom prst="rect">
            <a:avLst/>
          </a:prstGeom>
        </p:spPr>
      </p:pic>
      <p:pic>
        <p:nvPicPr>
          <p:cNvPr id="9" name="Picture 8">
            <a:extLst>
              <a:ext uri="{FF2B5EF4-FFF2-40B4-BE49-F238E27FC236}">
                <a16:creationId xmlns:a16="http://schemas.microsoft.com/office/drawing/2014/main" id="{0C817156-76AC-81F4-8F2D-8541A4164FE5}"/>
              </a:ext>
            </a:extLst>
          </p:cNvPr>
          <p:cNvPicPr>
            <a:picLocks noChangeAspect="1"/>
          </p:cNvPicPr>
          <p:nvPr/>
        </p:nvPicPr>
        <p:blipFill>
          <a:blip r:embed="rId5"/>
          <a:stretch>
            <a:fillRect/>
          </a:stretch>
        </p:blipFill>
        <p:spPr>
          <a:xfrm>
            <a:off x="8241032" y="3593046"/>
            <a:ext cx="3486150" cy="2828925"/>
          </a:xfrm>
          <a:prstGeom prst="rect">
            <a:avLst/>
          </a:prstGeom>
        </p:spPr>
      </p:pic>
      <p:pic>
        <p:nvPicPr>
          <p:cNvPr id="11" name="Picture 10">
            <a:extLst>
              <a:ext uri="{FF2B5EF4-FFF2-40B4-BE49-F238E27FC236}">
                <a16:creationId xmlns:a16="http://schemas.microsoft.com/office/drawing/2014/main" id="{A7E97431-FE85-754A-3422-A88F3D449554}"/>
              </a:ext>
            </a:extLst>
          </p:cNvPr>
          <p:cNvPicPr>
            <a:picLocks noChangeAspect="1"/>
          </p:cNvPicPr>
          <p:nvPr/>
        </p:nvPicPr>
        <p:blipFill>
          <a:blip r:embed="rId6"/>
          <a:stretch>
            <a:fillRect/>
          </a:stretch>
        </p:blipFill>
        <p:spPr>
          <a:xfrm>
            <a:off x="1474470" y="3642995"/>
            <a:ext cx="2476500" cy="2762250"/>
          </a:xfrm>
          <a:prstGeom prst="rect">
            <a:avLst/>
          </a:prstGeom>
        </p:spPr>
      </p:pic>
      <p:pic>
        <p:nvPicPr>
          <p:cNvPr id="13" name="Picture 12">
            <a:extLst>
              <a:ext uri="{FF2B5EF4-FFF2-40B4-BE49-F238E27FC236}">
                <a16:creationId xmlns:a16="http://schemas.microsoft.com/office/drawing/2014/main" id="{A3EF83DA-0B30-D75C-BD09-D55532548CF7}"/>
              </a:ext>
            </a:extLst>
          </p:cNvPr>
          <p:cNvPicPr>
            <a:picLocks noChangeAspect="1"/>
          </p:cNvPicPr>
          <p:nvPr/>
        </p:nvPicPr>
        <p:blipFill>
          <a:blip r:embed="rId7"/>
          <a:stretch>
            <a:fillRect/>
          </a:stretch>
        </p:blipFill>
        <p:spPr>
          <a:xfrm>
            <a:off x="531416" y="252946"/>
            <a:ext cx="3343275" cy="1552575"/>
          </a:xfrm>
          <a:prstGeom prst="rect">
            <a:avLst/>
          </a:prstGeom>
        </p:spPr>
      </p:pic>
    </p:spTree>
    <p:extLst>
      <p:ext uri="{BB962C8B-B14F-4D97-AF65-F5344CB8AC3E}">
        <p14:creationId xmlns:p14="http://schemas.microsoft.com/office/powerpoint/2010/main" val="24798193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06477C-4B92-BE56-F981-CEC1C4FE28C3}"/>
              </a:ext>
            </a:extLst>
          </p:cNvPr>
          <p:cNvSpPr>
            <a:spLocks noGrp="1"/>
          </p:cNvSpPr>
          <p:nvPr>
            <p:ph type="title"/>
          </p:nvPr>
        </p:nvSpPr>
        <p:spPr/>
        <p:txBody>
          <a:bodyPr/>
          <a:lstStyle/>
          <a:p>
            <a:r>
              <a:rPr lang="en-GB" b="1" dirty="0"/>
              <a:t>What do you think of?</a:t>
            </a:r>
          </a:p>
        </p:txBody>
      </p:sp>
      <p:sp>
        <p:nvSpPr>
          <p:cNvPr id="3" name="Content Placeholder 2">
            <a:extLst>
              <a:ext uri="{FF2B5EF4-FFF2-40B4-BE49-F238E27FC236}">
                <a16:creationId xmlns:a16="http://schemas.microsoft.com/office/drawing/2014/main" id="{C7ED2041-806E-CC5A-D0BF-4237EA966C87}"/>
              </a:ext>
            </a:extLst>
          </p:cNvPr>
          <p:cNvSpPr>
            <a:spLocks noGrp="1"/>
          </p:cNvSpPr>
          <p:nvPr>
            <p:ph idx="1"/>
          </p:nvPr>
        </p:nvSpPr>
        <p:spPr/>
        <p:txBody>
          <a:bodyPr/>
          <a:lstStyle/>
          <a:p>
            <a:endParaRPr lang="en-GB"/>
          </a:p>
        </p:txBody>
      </p:sp>
      <p:sp>
        <p:nvSpPr>
          <p:cNvPr id="4" name="Rectangle 3">
            <a:extLst>
              <a:ext uri="{FF2B5EF4-FFF2-40B4-BE49-F238E27FC236}">
                <a16:creationId xmlns:a16="http://schemas.microsoft.com/office/drawing/2014/main" id="{48D5305F-8BAC-2D67-626A-28273E0E1E1E}"/>
              </a:ext>
            </a:extLst>
          </p:cNvPr>
          <p:cNvSpPr/>
          <p:nvPr/>
        </p:nvSpPr>
        <p:spPr>
          <a:xfrm>
            <a:off x="2042160" y="1690688"/>
            <a:ext cx="7599680" cy="4250055"/>
          </a:xfrm>
          <a:prstGeom prst="rect">
            <a:avLst/>
          </a:prstGeom>
          <a:solidFill>
            <a:srgbClr val="FFCC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6000" dirty="0">
                <a:solidFill>
                  <a:schemeClr val="tx1"/>
                </a:solidFill>
              </a:rPr>
              <a:t>rosa</a:t>
            </a:r>
          </a:p>
        </p:txBody>
      </p:sp>
    </p:spTree>
    <p:extLst>
      <p:ext uri="{BB962C8B-B14F-4D97-AF65-F5344CB8AC3E}">
        <p14:creationId xmlns:p14="http://schemas.microsoft.com/office/powerpoint/2010/main" val="320083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47E638-361E-69B5-C041-A4DA8A515E0C}"/>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8451F7E9-F509-F2B1-EEC1-796009043D85}"/>
              </a:ext>
            </a:extLst>
          </p:cNvPr>
          <p:cNvSpPr>
            <a:spLocks noGrp="1"/>
          </p:cNvSpPr>
          <p:nvPr>
            <p:ph idx="1"/>
          </p:nvPr>
        </p:nvSpPr>
        <p:spPr/>
        <p:txBody>
          <a:bodyPr>
            <a:normAutofit fontScale="92500" lnSpcReduction="20000"/>
          </a:bodyPr>
          <a:lstStyle/>
          <a:p>
            <a:pPr marL="0" indent="0" algn="l" fontAlgn="base">
              <a:buNone/>
            </a:pPr>
            <a:r>
              <a:rPr lang="en-GB" sz="4000" b="1" i="0" dirty="0">
                <a:solidFill>
                  <a:srgbClr val="F567E1"/>
                </a:solidFill>
                <a:effectLst/>
                <a:latin typeface="Arial" panose="020B0604020202020204" pitchFamily="34" charset="0"/>
                <a:cs typeface="Arial" panose="020B0604020202020204" pitchFamily="34" charset="0"/>
              </a:rPr>
              <a:t>Femininity			</a:t>
            </a:r>
          </a:p>
          <a:p>
            <a:pPr marL="0" indent="0" algn="l" fontAlgn="base">
              <a:buNone/>
            </a:pPr>
            <a:endParaRPr lang="en-GB" sz="4000" b="1" dirty="0">
              <a:solidFill>
                <a:srgbClr val="F567E1"/>
              </a:solidFill>
              <a:latin typeface="Arial" panose="020B0604020202020204" pitchFamily="34" charset="0"/>
              <a:cs typeface="Arial" panose="020B0604020202020204" pitchFamily="34" charset="0"/>
            </a:endParaRPr>
          </a:p>
          <a:p>
            <a:pPr marL="0" indent="0" algn="l" fontAlgn="base">
              <a:buNone/>
            </a:pPr>
            <a:r>
              <a:rPr lang="en-GB" sz="4000" b="1" i="0" dirty="0">
                <a:solidFill>
                  <a:srgbClr val="F567E1"/>
                </a:solidFill>
                <a:effectLst/>
                <a:latin typeface="Arial" panose="020B0604020202020204" pitchFamily="34" charset="0"/>
                <a:cs typeface="Arial" panose="020B0604020202020204" pitchFamily="34" charset="0"/>
              </a:rPr>
              <a:t>Sweetness</a:t>
            </a:r>
          </a:p>
          <a:p>
            <a:pPr marL="0" indent="0" algn="l" fontAlgn="base">
              <a:buNone/>
            </a:pPr>
            <a:endParaRPr lang="en-GB" sz="4000" b="1" dirty="0">
              <a:solidFill>
                <a:srgbClr val="F567E1"/>
              </a:solidFill>
              <a:latin typeface="Arial" panose="020B0604020202020204" pitchFamily="34" charset="0"/>
              <a:cs typeface="Arial" panose="020B0604020202020204" pitchFamily="34" charset="0"/>
            </a:endParaRPr>
          </a:p>
          <a:p>
            <a:pPr marL="0" indent="0" algn="l" fontAlgn="base">
              <a:buNone/>
            </a:pPr>
            <a:r>
              <a:rPr lang="en-GB" sz="4000" b="1" i="0" dirty="0">
                <a:solidFill>
                  <a:srgbClr val="F567E1"/>
                </a:solidFill>
                <a:effectLst/>
                <a:latin typeface="Arial" panose="020B0604020202020204" pitchFamily="34" charset="0"/>
                <a:cs typeface="Arial" panose="020B0604020202020204" pitchFamily="34" charset="0"/>
              </a:rPr>
              <a:t>Romance</a:t>
            </a:r>
          </a:p>
          <a:p>
            <a:pPr marL="0" indent="0" algn="l" fontAlgn="base">
              <a:buNone/>
            </a:pPr>
            <a:endParaRPr lang="en-GB" dirty="0">
              <a:solidFill>
                <a:srgbClr val="212121"/>
              </a:solidFill>
              <a:latin typeface="Merriweather" panose="020F0502020204030204" pitchFamily="2" charset="0"/>
            </a:endParaRPr>
          </a:p>
          <a:p>
            <a:pPr marL="0" indent="0" algn="l" fontAlgn="base">
              <a:buNone/>
            </a:pPr>
            <a:r>
              <a:rPr lang="en-GB" b="0" i="0" dirty="0">
                <a:solidFill>
                  <a:srgbClr val="212121"/>
                </a:solidFill>
                <a:effectLst/>
                <a:latin typeface="Merriweather" panose="020F0502020204030204" pitchFamily="2" charset="0"/>
              </a:rPr>
              <a:t> </a:t>
            </a:r>
          </a:p>
          <a:p>
            <a:pPr marL="0" indent="0">
              <a:buNone/>
            </a:pPr>
            <a:br>
              <a:rPr lang="en-GB" dirty="0"/>
            </a:br>
            <a:endParaRPr lang="en-GB" dirty="0"/>
          </a:p>
        </p:txBody>
      </p:sp>
      <p:pic>
        <p:nvPicPr>
          <p:cNvPr id="5" name="Picture 4">
            <a:extLst>
              <a:ext uri="{FF2B5EF4-FFF2-40B4-BE49-F238E27FC236}">
                <a16:creationId xmlns:a16="http://schemas.microsoft.com/office/drawing/2014/main" id="{C8A6B53E-3473-38FF-95A3-39081B849EDA}"/>
              </a:ext>
            </a:extLst>
          </p:cNvPr>
          <p:cNvPicPr>
            <a:picLocks noChangeAspect="1"/>
          </p:cNvPicPr>
          <p:nvPr/>
        </p:nvPicPr>
        <p:blipFill>
          <a:blip r:embed="rId3"/>
          <a:stretch>
            <a:fillRect/>
          </a:stretch>
        </p:blipFill>
        <p:spPr>
          <a:xfrm>
            <a:off x="6011140" y="578714"/>
            <a:ext cx="4712277" cy="5970835"/>
          </a:xfrm>
          <a:prstGeom prst="rect">
            <a:avLst/>
          </a:prstGeom>
        </p:spPr>
      </p:pic>
    </p:spTree>
    <p:extLst>
      <p:ext uri="{BB962C8B-B14F-4D97-AF65-F5344CB8AC3E}">
        <p14:creationId xmlns:p14="http://schemas.microsoft.com/office/powerpoint/2010/main" val="155330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550</TotalTime>
  <Words>1287</Words>
  <Application>Microsoft Office PowerPoint</Application>
  <PresentationFormat>Widescreen</PresentationFormat>
  <Paragraphs>170</Paragraphs>
  <Slides>26</Slides>
  <Notes>25</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26</vt:i4>
      </vt:variant>
    </vt:vector>
  </HeadingPairs>
  <TitlesOfParts>
    <vt:vector size="37" baseType="lpstr">
      <vt:lpstr>Aptos</vt:lpstr>
      <vt:lpstr>Aptos Display</vt:lpstr>
      <vt:lpstr>Arial</vt:lpstr>
      <vt:lpstr>Arial Nova</vt:lpstr>
      <vt:lpstr>Bahnschrift</vt:lpstr>
      <vt:lpstr>Georgia</vt:lpstr>
      <vt:lpstr>Google Sans</vt:lpstr>
      <vt:lpstr>GuardianTextEgyptian</vt:lpstr>
      <vt:lpstr>Lato</vt:lpstr>
      <vt:lpstr>Merriweather</vt:lpstr>
      <vt:lpstr>Office Theme</vt:lpstr>
      <vt:lpstr>European Day of Languages Assembly</vt:lpstr>
      <vt:lpstr>European Week of Languages 2025   Languages Open Hearts and Minds  </vt:lpstr>
      <vt:lpstr>PowerPoint Presentation</vt:lpstr>
      <vt:lpstr>PowerPoint Presentation</vt:lpstr>
      <vt:lpstr>PowerPoint Presentation</vt:lpstr>
      <vt:lpstr>What do you think of?</vt:lpstr>
      <vt:lpstr>PowerPoint Presentation</vt:lpstr>
      <vt:lpstr>What do you think of?</vt:lpstr>
      <vt:lpstr>PowerPoint Presentation</vt:lpstr>
      <vt:lpstr>PowerPoint Presentation</vt:lpstr>
      <vt:lpstr>Blue: A History of A Colour </vt:lpstr>
      <vt:lpstr>        All the Britons dye themselves with woad which produces a blue colour and makes their appearance in battle more terrible.  Julius Caesar, in Commentarii de Bello Gallico, Book V</vt:lpstr>
      <vt:lpstr>PowerPoint Presentation</vt:lpstr>
      <vt:lpstr>Why is the Spanish word for blue from the Arabic?</vt:lpstr>
      <vt:lpstr>PowerPoint Presentation</vt:lpstr>
      <vt:lpstr>PowerPoint Presentation</vt:lpstr>
      <vt:lpstr>London: City of Languages Welcome!</vt:lpstr>
      <vt:lpstr>🎨 What’s the Competition About?</vt:lpstr>
      <vt:lpstr>What You Could Win</vt:lpstr>
      <vt:lpstr>Home, Heritage and Community GCSEs 2025</vt:lpstr>
      <vt:lpstr>Competitions </vt:lpstr>
      <vt:lpstr>Geometry, Art and the Arab World </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Catherine Ames</dc:creator>
  <cp:lastModifiedBy>Helen Blow</cp:lastModifiedBy>
  <cp:revision>4</cp:revision>
  <cp:lastPrinted>2025-09-22T06:54:49Z</cp:lastPrinted>
  <dcterms:created xsi:type="dcterms:W3CDTF">2025-09-15T14:36:30Z</dcterms:created>
  <dcterms:modified xsi:type="dcterms:W3CDTF">2025-09-25T20:08:22Z</dcterms:modified>
</cp:coreProperties>
</file>